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93" r:id="rId3"/>
    <p:sldId id="264" r:id="rId4"/>
    <p:sldId id="277" r:id="rId5"/>
    <p:sldId id="278" r:id="rId6"/>
    <p:sldId id="270" r:id="rId7"/>
    <p:sldId id="299" r:id="rId8"/>
    <p:sldId id="300" r:id="rId9"/>
    <p:sldId id="302" r:id="rId10"/>
    <p:sldId id="303" r:id="rId11"/>
    <p:sldId id="304" r:id="rId12"/>
    <p:sldId id="271" r:id="rId13"/>
    <p:sldId id="305" r:id="rId14"/>
    <p:sldId id="306" r:id="rId15"/>
    <p:sldId id="314" r:id="rId16"/>
    <p:sldId id="310" r:id="rId17"/>
    <p:sldId id="272" r:id="rId18"/>
    <p:sldId id="311" r:id="rId19"/>
    <p:sldId id="313" r:id="rId20"/>
    <p:sldId id="309" r:id="rId21"/>
    <p:sldId id="315" r:id="rId22"/>
    <p:sldId id="273" r:id="rId23"/>
    <p:sldId id="316" r:id="rId24"/>
    <p:sldId id="317" r:id="rId25"/>
    <p:sldId id="318" r:id="rId26"/>
    <p:sldId id="319" r:id="rId27"/>
    <p:sldId id="274" r:id="rId28"/>
    <p:sldId id="320" r:id="rId29"/>
    <p:sldId id="322" r:id="rId30"/>
    <p:sldId id="259" r:id="rId31"/>
    <p:sldId id="261" r:id="rId32"/>
    <p:sldId id="267" r:id="rId33"/>
    <p:sldId id="26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1" autoAdjust="0"/>
    <p:restoredTop sz="95594" autoAdjust="0"/>
  </p:normalViewPr>
  <p:slideViewPr>
    <p:cSldViewPr>
      <p:cViewPr>
        <p:scale>
          <a:sx n="50" d="100"/>
          <a:sy n="50" d="100"/>
        </p:scale>
        <p:origin x="-5472" y="-270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r>
              <a:rPr lang="en-US" dirty="0" smtClean="0"/>
              <a:t>V Encuentro – Small Group Facilitator Training</a:t>
            </a: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r>
              <a:rPr lang="en-US" dirty="0" smtClean="0"/>
              <a:t>January 2017</a:t>
            </a:r>
            <a:endParaRPr lang="en-US" dirty="0"/>
          </a:p>
        </p:txBody>
      </p:sp>
      <p:sp>
        <p:nvSpPr>
          <p:cNvPr id="4" name="Footer Placeholder 3"/>
          <p:cNvSpPr>
            <a:spLocks noGrp="1"/>
          </p:cNvSpPr>
          <p:nvPr>
            <p:ph type="ftr" sz="quarter" idx="2"/>
          </p:nvPr>
        </p:nvSpPr>
        <p:spPr>
          <a:xfrm>
            <a:off x="1" y="8829675"/>
            <a:ext cx="3276600" cy="465138"/>
          </a:xfrm>
          <a:prstGeom prst="rect">
            <a:avLst/>
          </a:prstGeom>
        </p:spPr>
        <p:txBody>
          <a:bodyPr vert="horz" lIns="91427" tIns="45713" rIns="91427" bIns="45713" rtlCol="0" anchor="b"/>
          <a:lstStyle>
            <a:lvl1pPr algn="l">
              <a:defRPr sz="1200"/>
            </a:lvl1pPr>
          </a:lstStyle>
          <a:p>
            <a:r>
              <a:rPr lang="en-US" dirty="0" smtClean="0"/>
              <a:t>Diane Kledzik – dmk@dosp.org – 727-341-6839</a:t>
            </a: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E7B021E8-3A3D-4230-A4F0-8A2CFC202796}" type="slidenum">
              <a:rPr lang="en-US" smtClean="0"/>
              <a:t>‹#›</a:t>
            </a:fld>
            <a:endParaRPr lang="en-US"/>
          </a:p>
        </p:txBody>
      </p:sp>
    </p:spTree>
    <p:extLst>
      <p:ext uri="{BB962C8B-B14F-4D97-AF65-F5344CB8AC3E}">
        <p14:creationId xmlns:p14="http://schemas.microsoft.com/office/powerpoint/2010/main" val="298246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5BD27C2-B19B-429B-801B-111E85B16682}" type="datetimeFigureOut">
              <a:rPr lang="en-US" smtClean="0"/>
              <a:pPr/>
              <a:t>4/13/17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39A59265-2A82-4608-BAC4-1A8190AD1057}" type="slidenum">
              <a:rPr lang="en-US" smtClean="0"/>
              <a:pPr/>
              <a:t>‹#›</a:t>
            </a:fld>
            <a:endParaRPr lang="en-US"/>
          </a:p>
        </p:txBody>
      </p:sp>
    </p:spTree>
    <p:extLst>
      <p:ext uri="{BB962C8B-B14F-4D97-AF65-F5344CB8AC3E}">
        <p14:creationId xmlns:p14="http://schemas.microsoft.com/office/powerpoint/2010/main" val="85424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vencuentro.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vencuentro.org/v-encuentro-documents/mus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9265-2A82-4608-BAC4-1A8190AD1057}" type="slidenum">
              <a:rPr lang="en-US" smtClean="0"/>
              <a:pPr/>
              <a:t>1</a:t>
            </a:fld>
            <a:endParaRPr lang="en-US"/>
          </a:p>
        </p:txBody>
      </p:sp>
    </p:spTree>
    <p:extLst>
      <p:ext uri="{BB962C8B-B14F-4D97-AF65-F5344CB8AC3E}">
        <p14:creationId xmlns:p14="http://schemas.microsoft.com/office/powerpoint/2010/main" val="304819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21</a:t>
            </a:fld>
            <a:endParaRPr lang="en-US"/>
          </a:p>
        </p:txBody>
      </p:sp>
    </p:spTree>
    <p:extLst>
      <p:ext uri="{BB962C8B-B14F-4D97-AF65-F5344CB8AC3E}">
        <p14:creationId xmlns:p14="http://schemas.microsoft.com/office/powerpoint/2010/main" val="181502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4:  Bearing Fruits of New Life</a:t>
            </a:r>
          </a:p>
          <a:p>
            <a:r>
              <a:rPr lang="en-US" sz="1900" dirty="0"/>
              <a:t>Symbols and Supplies</a:t>
            </a:r>
          </a:p>
          <a:p>
            <a:pPr lvl="1"/>
            <a:r>
              <a:rPr lang="en-US" sz="1900" dirty="0"/>
              <a:t>Chairs in a circle</a:t>
            </a:r>
          </a:p>
          <a:p>
            <a:pPr lvl="1"/>
            <a:r>
              <a:rPr lang="en-US" sz="1900" dirty="0"/>
              <a:t>Image of a path in the center</a:t>
            </a:r>
          </a:p>
          <a:p>
            <a:pPr lvl="1"/>
            <a:r>
              <a:rPr lang="en-US" sz="1900" b="1" dirty="0"/>
              <a:t>Candle</a:t>
            </a:r>
          </a:p>
          <a:p>
            <a:pPr lvl="1"/>
            <a:r>
              <a:rPr lang="en-US" sz="1900" dirty="0"/>
              <a:t>Basket with </a:t>
            </a:r>
            <a:r>
              <a:rPr lang="en-US" sz="1900" b="1" dirty="0"/>
              <a:t>bread</a:t>
            </a:r>
          </a:p>
          <a:p>
            <a:pPr lvl="1"/>
            <a:r>
              <a:rPr lang="en-US" sz="1900" dirty="0"/>
              <a:t>Music and player/speakers</a:t>
            </a:r>
          </a:p>
          <a:p>
            <a:pPr lvl="1"/>
            <a:r>
              <a:rPr lang="en-US" sz="1900" dirty="0"/>
              <a:t>Prayer (Celebrate)</a:t>
            </a:r>
          </a:p>
          <a:p>
            <a:pPr lvl="2"/>
            <a:r>
              <a:rPr lang="en-US" sz="1900" dirty="0"/>
              <a:t>A </a:t>
            </a:r>
            <a:r>
              <a:rPr lang="en-US" sz="1900" dirty="0">
                <a:solidFill>
                  <a:srgbClr val="FF0000"/>
                </a:solidFill>
              </a:rPr>
              <a:t>candle</a:t>
            </a:r>
            <a:r>
              <a:rPr lang="en-US" sz="1900" dirty="0"/>
              <a:t> placed high</a:t>
            </a:r>
          </a:p>
          <a:p>
            <a:pPr lvl="2"/>
            <a:r>
              <a:rPr lang="en-US" sz="1900" dirty="0"/>
              <a:t>Basket with enough </a:t>
            </a:r>
            <a:r>
              <a:rPr lang="en-US" sz="1900" dirty="0">
                <a:solidFill>
                  <a:srgbClr val="FF0000"/>
                </a:solidFill>
              </a:rPr>
              <a:t>bread</a:t>
            </a:r>
            <a:r>
              <a:rPr lang="en-US" sz="1900" dirty="0"/>
              <a:t> for all participants</a:t>
            </a:r>
          </a:p>
          <a:p>
            <a:pPr lvl="2"/>
            <a:r>
              <a:rPr lang="en-US" sz="1900" dirty="0">
                <a:solidFill>
                  <a:srgbClr val="FF0000"/>
                </a:solidFill>
              </a:rPr>
              <a:t>Tea light candles </a:t>
            </a:r>
            <a:r>
              <a:rPr lang="en-US" sz="1900" dirty="0"/>
              <a:t>for all participants</a:t>
            </a:r>
          </a:p>
          <a:p>
            <a:pPr lvl="2"/>
            <a:r>
              <a:rPr lang="en-US" sz="1900" dirty="0">
                <a:solidFill>
                  <a:srgbClr val="FF0000"/>
                </a:solidFill>
              </a:rPr>
              <a:t>Music</a:t>
            </a:r>
            <a:r>
              <a:rPr lang="en-US" sz="1900" dirty="0"/>
              <a:t> and player/speakers</a:t>
            </a:r>
          </a:p>
          <a:p>
            <a:endParaRPr lang="en-US" sz="1900"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22</a:t>
            </a:fld>
            <a:endParaRPr lang="en-US"/>
          </a:p>
        </p:txBody>
      </p:sp>
    </p:spTree>
    <p:extLst>
      <p:ext uri="{BB962C8B-B14F-4D97-AF65-F5344CB8AC3E}">
        <p14:creationId xmlns:p14="http://schemas.microsoft.com/office/powerpoint/2010/main" val="398870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25</a:t>
            </a:fld>
            <a:endParaRPr lang="en-US"/>
          </a:p>
        </p:txBody>
      </p:sp>
    </p:spTree>
    <p:extLst>
      <p:ext uri="{BB962C8B-B14F-4D97-AF65-F5344CB8AC3E}">
        <p14:creationId xmlns:p14="http://schemas.microsoft.com/office/powerpoint/2010/main" val="181502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26</a:t>
            </a:fld>
            <a:endParaRPr lang="en-US"/>
          </a:p>
        </p:txBody>
      </p:sp>
    </p:spTree>
    <p:extLst>
      <p:ext uri="{BB962C8B-B14F-4D97-AF65-F5344CB8AC3E}">
        <p14:creationId xmlns:p14="http://schemas.microsoft.com/office/powerpoint/2010/main" val="181502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5:  Celebrating the Joy of Being Missionary Disciples</a:t>
            </a:r>
          </a:p>
          <a:p>
            <a:r>
              <a:rPr lang="en-US" sz="1900" dirty="0"/>
              <a:t>Symbols and Supplies</a:t>
            </a:r>
          </a:p>
          <a:p>
            <a:pPr lvl="1"/>
            <a:r>
              <a:rPr lang="en-US" sz="1900" dirty="0"/>
              <a:t>Chairs in a circle</a:t>
            </a:r>
          </a:p>
          <a:p>
            <a:pPr lvl="1"/>
            <a:r>
              <a:rPr lang="en-US" sz="1900" dirty="0"/>
              <a:t>Image of the Path in the center</a:t>
            </a:r>
          </a:p>
          <a:p>
            <a:pPr lvl="1"/>
            <a:r>
              <a:rPr lang="en-US" sz="1900" dirty="0"/>
              <a:t>Basket with the </a:t>
            </a:r>
            <a:r>
              <a:rPr lang="en-US" sz="1900" b="1" dirty="0"/>
              <a:t>V Encuentro Crosses</a:t>
            </a:r>
          </a:p>
          <a:p>
            <a:pPr lvl="1"/>
            <a:r>
              <a:rPr lang="en-US" sz="1900" dirty="0"/>
              <a:t>Candle and Open Bible</a:t>
            </a:r>
          </a:p>
          <a:p>
            <a:pPr lvl="1"/>
            <a:r>
              <a:rPr lang="en-US" sz="1900" dirty="0"/>
              <a:t>Prayer</a:t>
            </a:r>
          </a:p>
          <a:p>
            <a:pPr lvl="2"/>
            <a:r>
              <a:rPr lang="en-US" sz="1900" dirty="0">
                <a:solidFill>
                  <a:srgbClr val="FF0000"/>
                </a:solidFill>
              </a:rPr>
              <a:t>Large Cross</a:t>
            </a:r>
          </a:p>
          <a:p>
            <a:pPr lvl="2"/>
            <a:r>
              <a:rPr lang="en-US" sz="1900" dirty="0">
                <a:solidFill>
                  <a:srgbClr val="FF0000"/>
                </a:solidFill>
              </a:rPr>
              <a:t>Side table </a:t>
            </a:r>
            <a:r>
              <a:rPr lang="en-US" sz="1900" dirty="0"/>
              <a:t>with </a:t>
            </a:r>
            <a:r>
              <a:rPr lang="en-US" sz="1900" dirty="0">
                <a:solidFill>
                  <a:srgbClr val="FF0000"/>
                </a:solidFill>
              </a:rPr>
              <a:t>wreath of flowers </a:t>
            </a:r>
            <a:r>
              <a:rPr lang="en-US" sz="1900" dirty="0"/>
              <a:t>and </a:t>
            </a:r>
            <a:r>
              <a:rPr lang="en-US" sz="1900" dirty="0">
                <a:solidFill>
                  <a:srgbClr val="FF0000"/>
                </a:solidFill>
              </a:rPr>
              <a:t>white cloth</a:t>
            </a:r>
          </a:p>
          <a:p>
            <a:pPr lvl="2"/>
            <a:r>
              <a:rPr lang="en-US" sz="1900" dirty="0">
                <a:solidFill>
                  <a:srgbClr val="FF0000"/>
                </a:solidFill>
              </a:rPr>
              <a:t>White paper cross </a:t>
            </a:r>
            <a:r>
              <a:rPr lang="en-US" sz="1900" dirty="0">
                <a:solidFill>
                  <a:schemeClr val="accent6">
                    <a:lumMod val="75000"/>
                  </a:schemeClr>
                </a:solidFill>
              </a:rPr>
              <a:t>and </a:t>
            </a:r>
            <a:r>
              <a:rPr lang="en-US" sz="1900" dirty="0">
                <a:solidFill>
                  <a:srgbClr val="FF0000"/>
                </a:solidFill>
              </a:rPr>
              <a:t>pens</a:t>
            </a:r>
          </a:p>
          <a:p>
            <a:pPr lvl="2"/>
            <a:r>
              <a:rPr lang="en-US" sz="1900" dirty="0">
                <a:solidFill>
                  <a:srgbClr val="FF0000"/>
                </a:solidFill>
              </a:rPr>
              <a:t>Tape</a:t>
            </a:r>
          </a:p>
          <a:p>
            <a:endParaRPr lang="en-US" b="1"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27</a:t>
            </a:fld>
            <a:endParaRPr lang="en-US"/>
          </a:p>
        </p:txBody>
      </p:sp>
    </p:spTree>
    <p:extLst>
      <p:ext uri="{BB962C8B-B14F-4D97-AF65-F5344CB8AC3E}">
        <p14:creationId xmlns:p14="http://schemas.microsoft.com/office/powerpoint/2010/main" val="32034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295275"/>
            <a:ext cx="4648200" cy="3486150"/>
          </a:xfrm>
        </p:spPr>
      </p:sp>
      <p:sp>
        <p:nvSpPr>
          <p:cNvPr id="3" name="Notes Placeholder 2"/>
          <p:cNvSpPr>
            <a:spLocks noGrp="1"/>
          </p:cNvSpPr>
          <p:nvPr>
            <p:ph type="body" idx="1"/>
          </p:nvPr>
        </p:nvSpPr>
        <p:spPr>
          <a:xfrm>
            <a:off x="701040" y="3836609"/>
            <a:ext cx="5871210" cy="5164667"/>
          </a:xfrm>
        </p:spPr>
        <p:txBody>
          <a:bodyPr/>
          <a:lstStyle/>
          <a:p>
            <a:r>
              <a:rPr lang="en-US" b="1" dirty="0" smtClean="0"/>
              <a:t>The Periphery?</a:t>
            </a:r>
          </a:p>
          <a:p>
            <a:r>
              <a:rPr lang="en-US" dirty="0" smtClean="0"/>
              <a:t>We </a:t>
            </a:r>
            <a:r>
              <a:rPr lang="en-US" dirty="0"/>
              <a:t>invite you to focus as much as possible on Hispanic/Latino young people and families, especially those living in the peripheries of church and society. What is a periphery? Places where our sisters and brothers are vulnerable, excluded, treated as outsiders, living in fear, isolated, ignored, invisible.  Many Hispanic/Latino Catholics may not be active in our churches. Others find themselves estranged, feeling that they do not belong to our parish communities. They can be college students, farmworkers, at risk youth, people who are homeless, and those in prison. Many are waiting for someone to share the Good News of the Gospel and that God cares about them. You are God’s eyes, hands, and feet to reach out to them. Carry this journal with you. Treasure it. Discuss it. Bring it to the V Encuentro sessions. </a:t>
            </a:r>
          </a:p>
          <a:p>
            <a:endParaRPr lang="en-US" dirty="0"/>
          </a:p>
          <a:p>
            <a:pPr marL="174683" indent="-174683">
              <a:buFont typeface="Arial" panose="020B0604020202020204" pitchFamily="34" charset="0"/>
              <a:buChar char="•"/>
            </a:pPr>
            <a:r>
              <a:rPr lang="en-US" dirty="0" smtClean="0"/>
              <a:t>Places where our sisters and brothers are vulnerable, excluded, treated as outsiders, living in fear, isolated, ignored, invisible. The “peripheries” are all those circumstances in which many sisters and brothers are experiencing some form of hardship—material, social, cultural, or spiritual.</a:t>
            </a:r>
          </a:p>
          <a:p>
            <a:pPr marL="174683" indent="-174683">
              <a:buFont typeface="Arial" panose="020B0604020202020204" pitchFamily="34" charset="0"/>
              <a:buChar char="•"/>
            </a:pPr>
            <a:r>
              <a:rPr lang="en-US" dirty="0" smtClean="0"/>
              <a:t>Pope Francis reminds us that as baptized Christians, Catholics must embrace the call from Jesus Christ to “to go forth from our own comfort zone in order to reach all the ‘peripheries’ in need of the light of the Gospel.” l. </a:t>
            </a:r>
          </a:p>
          <a:p>
            <a:pPr marL="174683" indent="-174683">
              <a:buFont typeface="Arial" panose="020B0604020202020204" pitchFamily="34" charset="0"/>
              <a:buChar char="•"/>
            </a:pPr>
            <a:r>
              <a:rPr lang="en-US" dirty="0" smtClean="0"/>
              <a:t>Not all peripheries are the same. Each community, each family, each person must identify the immediate peripheries and then go and meet people there with a message of love and hope in a spirit of accompaniment. </a:t>
            </a:r>
          </a:p>
          <a:p>
            <a:pPr marL="174683" indent="-174683">
              <a:buFont typeface="Arial" panose="020B0604020202020204" pitchFamily="34" charset="0"/>
              <a:buChar char="•"/>
            </a:pPr>
            <a:r>
              <a:rPr lang="en-US" dirty="0" smtClean="0"/>
              <a:t>Many Hispanic Catholics—as well as other Catholics—live in the peripheries of our Church and society: the young people who do not see the Church as their home anymore, the disaffected, the undocumented, the poor, the victims of abuse and prejudice, the farmworker and the factory worker who cannot make ends meet, the elderly, the broken family, the lonely, the addict, the imprisoned, the sick, etc. </a:t>
            </a:r>
          </a:p>
          <a:p>
            <a:pPr marL="174683" indent="-174683">
              <a:buFont typeface="Arial" panose="020B0604020202020204" pitchFamily="34" charset="0"/>
              <a:buChar char="•"/>
            </a:pPr>
            <a:r>
              <a:rPr lang="en-US" dirty="0" smtClean="0"/>
              <a:t>To all these groups we are called to bring the light of the Gospel.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30</a:t>
            </a:fld>
            <a:endParaRPr lang="en-US"/>
          </a:p>
        </p:txBody>
      </p:sp>
    </p:spTree>
    <p:extLst>
      <p:ext uri="{BB962C8B-B14F-4D97-AF65-F5344CB8AC3E}">
        <p14:creationId xmlns:p14="http://schemas.microsoft.com/office/powerpoint/2010/main" val="78882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6838" y="368300"/>
            <a:ext cx="4203700" cy="3154363"/>
          </a:xfrm>
        </p:spPr>
      </p:sp>
      <p:sp>
        <p:nvSpPr>
          <p:cNvPr id="3" name="Notes Placeholder 2"/>
          <p:cNvSpPr>
            <a:spLocks noGrp="1"/>
          </p:cNvSpPr>
          <p:nvPr>
            <p:ph type="body" idx="1"/>
          </p:nvPr>
        </p:nvSpPr>
        <p:spPr>
          <a:xfrm>
            <a:off x="701040" y="3541486"/>
            <a:ext cx="5608320" cy="5238448"/>
          </a:xfrm>
        </p:spPr>
        <p:txBody>
          <a:bodyPr/>
          <a:lstStyle/>
          <a:p>
            <a:r>
              <a:rPr lang="en-US" sz="1300" b="1" dirty="0"/>
              <a:t>TIPS FOR MISSIONARY ACTIVITIES </a:t>
            </a:r>
            <a:endParaRPr lang="en-US" sz="1300" dirty="0"/>
          </a:p>
          <a:p>
            <a:r>
              <a:rPr lang="en-US" sz="1300" dirty="0"/>
              <a:t>If you are a baptized Catholic, then you already are a missionary! Yes, our entire lives as Christians are about participating in the Lord’s evangelizing mission. The Church exists to evangelize. As baptized Catholics, the Holy Spirit moves us to announce the Good News and give witness of the great things God has done in our lives through Jesus Christ. </a:t>
            </a:r>
          </a:p>
          <a:p>
            <a:r>
              <a:rPr lang="en-US" sz="1300" dirty="0"/>
              <a:t>Just by living an authentic Catholic life inspired by the values of the Gospel and faithful to God’s Word, you are doing missionary work. Make sure you continue to do this! </a:t>
            </a:r>
          </a:p>
          <a:p>
            <a:endParaRPr lang="en-US" sz="1300" b="1" dirty="0"/>
          </a:p>
          <a:p>
            <a:r>
              <a:rPr lang="en-US" sz="1300" b="1" dirty="0" smtClean="0"/>
              <a:t>10 </a:t>
            </a:r>
            <a:r>
              <a:rPr lang="en-US" sz="1300" b="1" dirty="0"/>
              <a:t>Tips </a:t>
            </a:r>
            <a:endParaRPr lang="en-US" sz="1300" dirty="0"/>
          </a:p>
          <a:p>
            <a:pPr marL="495782" indent="-495782">
              <a:buFont typeface="+mj-lt"/>
              <a:buAutoNum type="arabicPeriod"/>
            </a:pPr>
            <a:r>
              <a:rPr lang="en-US" sz="1300" dirty="0"/>
              <a:t>1Choose your </a:t>
            </a:r>
            <a:r>
              <a:rPr lang="en-US" sz="1300" dirty="0">
                <a:solidFill>
                  <a:srgbClr val="FF0000"/>
                </a:solidFill>
              </a:rPr>
              <a:t>missionary partner</a:t>
            </a:r>
            <a:r>
              <a:rPr lang="en-US" sz="1300" dirty="0"/>
              <a:t>.  </a:t>
            </a:r>
            <a:br>
              <a:rPr lang="en-US" sz="1300" dirty="0"/>
            </a:br>
            <a:r>
              <a:rPr lang="en-US" sz="1300" dirty="0"/>
              <a:t>The Lord sent his disciples in pairs (Lk 10:1). </a:t>
            </a:r>
          </a:p>
          <a:p>
            <a:pPr marL="495782" marR="0" indent="-495782"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smtClean="0">
                <a:solidFill>
                  <a:srgbClr val="FF0000"/>
                </a:solidFill>
              </a:rPr>
              <a:t>Pray for wisdom </a:t>
            </a:r>
            <a:r>
              <a:rPr lang="en-US" sz="1300" dirty="0" smtClean="0"/>
              <a:t>before going to visit someone. </a:t>
            </a:r>
            <a:br>
              <a:rPr lang="en-US" sz="1300" dirty="0" smtClean="0"/>
            </a:br>
            <a:r>
              <a:rPr lang="en-US" sz="1300" dirty="0" smtClean="0">
                <a:solidFill>
                  <a:srgbClr val="FF0000"/>
                </a:solidFill>
              </a:rPr>
              <a:t>Pray in thanksgiving</a:t>
            </a:r>
            <a:r>
              <a:rPr lang="en-US" sz="1300" dirty="0" smtClean="0"/>
              <a:t> after returning. </a:t>
            </a:r>
          </a:p>
          <a:p>
            <a:pPr marL="495782" indent="-495782">
              <a:buFont typeface="+mj-lt"/>
              <a:buAutoNum type="arabicPeriod"/>
            </a:pPr>
            <a:r>
              <a:rPr lang="en-US" sz="1300" dirty="0" smtClean="0"/>
              <a:t>If </a:t>
            </a:r>
            <a:r>
              <a:rPr lang="en-US" sz="1300" dirty="0"/>
              <a:t>you are </a:t>
            </a:r>
            <a:r>
              <a:rPr lang="en-US" sz="1300" dirty="0">
                <a:solidFill>
                  <a:srgbClr val="FF0000"/>
                </a:solidFill>
              </a:rPr>
              <a:t>reaching out to people you know</a:t>
            </a:r>
            <a:r>
              <a:rPr lang="en-US" sz="1300" dirty="0"/>
              <a:t>,</a:t>
            </a:r>
            <a:r>
              <a:rPr lang="en-US" sz="1300" dirty="0">
                <a:solidFill>
                  <a:srgbClr val="FF0000"/>
                </a:solidFill>
              </a:rPr>
              <a:t> </a:t>
            </a:r>
            <a:r>
              <a:rPr lang="en-US" sz="1300" dirty="0" smtClean="0">
                <a:solidFill>
                  <a:srgbClr val="FF0000"/>
                </a:solidFill>
              </a:rPr>
              <a:t>contact </a:t>
            </a:r>
            <a:r>
              <a:rPr lang="en-US" sz="1300" dirty="0">
                <a:solidFill>
                  <a:srgbClr val="FF0000"/>
                </a:solidFill>
              </a:rPr>
              <a:t>them in advance </a:t>
            </a:r>
            <a:r>
              <a:rPr lang="en-US" sz="1300" dirty="0"/>
              <a:t>of the visit</a:t>
            </a:r>
            <a:r>
              <a:rPr lang="en-US" sz="1300" dirty="0">
                <a:solidFill>
                  <a:srgbClr val="FF0000"/>
                </a:solidFill>
              </a:rPr>
              <a:t>. </a:t>
            </a:r>
          </a:p>
          <a:p>
            <a:pPr marL="495782" indent="-495782">
              <a:buFont typeface="+mj-lt"/>
              <a:buAutoNum type="arabicPeriod"/>
            </a:pPr>
            <a:r>
              <a:rPr lang="en-US" sz="1300" dirty="0"/>
              <a:t>If you are going to the </a:t>
            </a:r>
            <a:r>
              <a:rPr lang="en-US" sz="1300" dirty="0">
                <a:solidFill>
                  <a:srgbClr val="FF0000"/>
                </a:solidFill>
              </a:rPr>
              <a:t>periphery</a:t>
            </a:r>
            <a:r>
              <a:rPr lang="en-US" sz="1300" dirty="0"/>
              <a:t>, </a:t>
            </a:r>
            <a:r>
              <a:rPr lang="en-US" sz="1300" dirty="0">
                <a:solidFill>
                  <a:srgbClr val="FF0000"/>
                </a:solidFill>
              </a:rPr>
              <a:t>engage people in a natural and polite way</a:t>
            </a:r>
            <a:r>
              <a:rPr lang="en-US" sz="1300" dirty="0"/>
              <a:t>, </a:t>
            </a:r>
            <a:r>
              <a:rPr lang="en-US" sz="1300" dirty="0">
                <a:solidFill>
                  <a:srgbClr val="FF0000"/>
                </a:solidFill>
              </a:rPr>
              <a:t>showing</a:t>
            </a:r>
            <a:r>
              <a:rPr lang="en-US" sz="1300" dirty="0"/>
              <a:t> </a:t>
            </a:r>
            <a:r>
              <a:rPr lang="en-US" sz="1300" dirty="0">
                <a:solidFill>
                  <a:srgbClr val="FF0000"/>
                </a:solidFill>
              </a:rPr>
              <a:t>authentic interest </a:t>
            </a:r>
            <a:r>
              <a:rPr lang="en-US" sz="1300" dirty="0"/>
              <a:t>in getting to know them.</a:t>
            </a:r>
          </a:p>
          <a:p>
            <a:pPr marL="495782" indent="-495782">
              <a:buFont typeface="+mj-lt"/>
              <a:buAutoNum type="arabicPeriod"/>
            </a:pPr>
            <a:r>
              <a:rPr lang="en-US" sz="1300" dirty="0" smtClean="0">
                <a:solidFill>
                  <a:srgbClr val="FF0000"/>
                </a:solidFill>
              </a:rPr>
              <a:t>Bring </a:t>
            </a:r>
            <a:r>
              <a:rPr lang="en-US" sz="1300" dirty="0">
                <a:solidFill>
                  <a:srgbClr val="FF0000"/>
                </a:solidFill>
              </a:rPr>
              <a:t>some information </a:t>
            </a:r>
            <a:r>
              <a:rPr lang="en-US" sz="1300" dirty="0"/>
              <a:t>about your parish or </a:t>
            </a:r>
            <a:r>
              <a:rPr lang="en-US" sz="1300" dirty="0" smtClean="0"/>
              <a:t>faith </a:t>
            </a:r>
            <a:r>
              <a:rPr lang="en-US" sz="1300" dirty="0"/>
              <a:t>community to share. </a:t>
            </a:r>
          </a:p>
        </p:txBody>
      </p:sp>
      <p:sp>
        <p:nvSpPr>
          <p:cNvPr id="4" name="Slide Number Placeholder 3"/>
          <p:cNvSpPr>
            <a:spLocks noGrp="1"/>
          </p:cNvSpPr>
          <p:nvPr>
            <p:ph type="sldNum" sz="quarter" idx="10"/>
          </p:nvPr>
        </p:nvSpPr>
        <p:spPr/>
        <p:txBody>
          <a:bodyPr/>
          <a:lstStyle/>
          <a:p>
            <a:fld id="{39A59265-2A82-4608-BAC4-1A8190AD1057}" type="slidenum">
              <a:rPr lang="en-US" smtClean="0"/>
              <a:pPr/>
              <a:t>31</a:t>
            </a:fld>
            <a:endParaRPr lang="en-US"/>
          </a:p>
        </p:txBody>
      </p:sp>
    </p:spTree>
    <p:extLst>
      <p:ext uri="{BB962C8B-B14F-4D97-AF65-F5344CB8AC3E}">
        <p14:creationId xmlns:p14="http://schemas.microsoft.com/office/powerpoint/2010/main" val="1734755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442913"/>
            <a:ext cx="4648200" cy="3486150"/>
          </a:xfrm>
        </p:spPr>
      </p:sp>
      <p:sp>
        <p:nvSpPr>
          <p:cNvPr id="3" name="Notes Placeholder 2"/>
          <p:cNvSpPr>
            <a:spLocks noGrp="1"/>
          </p:cNvSpPr>
          <p:nvPr>
            <p:ph type="body" idx="1"/>
          </p:nvPr>
        </p:nvSpPr>
        <p:spPr>
          <a:xfrm>
            <a:off x="701040" y="3984171"/>
            <a:ext cx="5608320" cy="4795762"/>
          </a:xfrm>
        </p:spPr>
        <p:txBody>
          <a:bodyPr>
            <a:normAutofit lnSpcReduction="10000"/>
          </a:bodyPr>
          <a:lstStyle/>
          <a:p>
            <a:pPr marL="524046" indent="-524046">
              <a:lnSpc>
                <a:spcPct val="110000"/>
              </a:lnSpc>
              <a:buFont typeface="+mj-lt"/>
              <a:buAutoNum type="arabicPeriod" startAt="6"/>
            </a:pPr>
            <a:r>
              <a:rPr lang="en-US" sz="1300" dirty="0" smtClean="0">
                <a:solidFill>
                  <a:srgbClr val="FF0000"/>
                </a:solidFill>
              </a:rPr>
              <a:t>Be </a:t>
            </a:r>
            <a:r>
              <a:rPr lang="en-US" sz="1300" dirty="0">
                <a:solidFill>
                  <a:srgbClr val="FF0000"/>
                </a:solidFill>
              </a:rPr>
              <a:t>respectful. </a:t>
            </a:r>
            <a:r>
              <a:rPr lang="en-US" sz="1300" dirty="0">
                <a:solidFill>
                  <a:prstClr val="black"/>
                </a:solidFill>
              </a:rPr>
              <a:t>Avoid entering into controversies. If you don’t know the answer to a question, write it down and indicate that you will bring an answer next time. </a:t>
            </a:r>
          </a:p>
          <a:p>
            <a:pPr marL="524046" indent="-524046">
              <a:lnSpc>
                <a:spcPct val="110000"/>
              </a:lnSpc>
              <a:buFont typeface="+mj-lt"/>
              <a:buAutoNum type="arabicPeriod" startAt="6"/>
            </a:pPr>
            <a:r>
              <a:rPr lang="en-US" sz="1300" dirty="0">
                <a:solidFill>
                  <a:srgbClr val="FF0000"/>
                </a:solidFill>
              </a:rPr>
              <a:t>Use the questions in the </a:t>
            </a:r>
            <a:r>
              <a:rPr lang="en-US" sz="1300" i="1" dirty="0">
                <a:solidFill>
                  <a:srgbClr val="FF0000"/>
                </a:solidFill>
              </a:rPr>
              <a:t>Mission and Consultation Journa</a:t>
            </a:r>
            <a:r>
              <a:rPr lang="en-US" sz="1300" dirty="0">
                <a:solidFill>
                  <a:srgbClr val="FF0000"/>
                </a:solidFill>
              </a:rPr>
              <a:t>l. </a:t>
            </a:r>
            <a:r>
              <a:rPr lang="en-US" sz="1300" dirty="0">
                <a:solidFill>
                  <a:prstClr val="black"/>
                </a:solidFill>
              </a:rPr>
              <a:t>Then, listen... listen... listen attentively and lovingly. </a:t>
            </a:r>
            <a:br>
              <a:rPr lang="en-US" sz="1300" dirty="0">
                <a:solidFill>
                  <a:prstClr val="black"/>
                </a:solidFill>
              </a:rPr>
            </a:br>
            <a:r>
              <a:rPr lang="en-US" sz="1300" i="1" dirty="0"/>
              <a:t>Ask the following questions while talking with them. </a:t>
            </a:r>
          </a:p>
          <a:p>
            <a:pPr marL="615378" lvl="1" indent="-174683">
              <a:buFont typeface="Arial" panose="020B0604020202020204" pitchFamily="34" charset="0"/>
              <a:buChar char="•"/>
            </a:pPr>
            <a:r>
              <a:rPr lang="en-US" sz="1300" i="1" dirty="0"/>
              <a:t>Make sure it does not sound like a survey, but a conversation in which you want to learn about them. </a:t>
            </a:r>
          </a:p>
          <a:p>
            <a:pPr marL="615378" lvl="1" indent="-174683">
              <a:buFont typeface="Arial" panose="020B0604020202020204" pitchFamily="34" charset="0"/>
              <a:buChar char="•"/>
            </a:pPr>
            <a:r>
              <a:rPr lang="en-US" sz="1300" i="1" dirty="0"/>
              <a:t>Feel free to change the question so it sounds more like something you would say. </a:t>
            </a:r>
          </a:p>
          <a:p>
            <a:pPr marL="615378" lvl="1" indent="-174683">
              <a:buFont typeface="Arial" panose="020B0604020202020204" pitchFamily="34" charset="0"/>
              <a:buChar char="•"/>
            </a:pPr>
            <a:r>
              <a:rPr lang="en-US" sz="1300" i="1" dirty="0"/>
              <a:t>If they do not want to answer or don’t feel comfortable answering, do not push them. </a:t>
            </a:r>
          </a:p>
          <a:p>
            <a:pPr marL="615378" lvl="1" indent="-174683">
              <a:buFont typeface="Arial" panose="020B0604020202020204" pitchFamily="34" charset="0"/>
              <a:buChar char="•"/>
            </a:pPr>
            <a:r>
              <a:rPr lang="en-US" sz="1300" i="1" dirty="0"/>
              <a:t>When you are done, thank them for their time and ask if you can stay in touch. </a:t>
            </a:r>
          </a:p>
          <a:p>
            <a:pPr marL="615378" lvl="1" indent="-174683">
              <a:buFont typeface="Arial" panose="020B0604020202020204" pitchFamily="34" charset="0"/>
              <a:buChar char="•"/>
            </a:pPr>
            <a:r>
              <a:rPr lang="en-US" sz="1300" i="1" dirty="0"/>
              <a:t>After the conversation, jot down this information in your journal and complete the consultation form. </a:t>
            </a:r>
            <a:endParaRPr lang="en-US" sz="1300" dirty="0"/>
          </a:p>
          <a:p>
            <a:pPr marL="524046" indent="-524046">
              <a:buFont typeface="+mj-lt"/>
              <a:buAutoNum type="arabicPeriod" startAt="6"/>
            </a:pPr>
            <a:r>
              <a:rPr lang="en-US" sz="1300" dirty="0">
                <a:solidFill>
                  <a:srgbClr val="FF0000"/>
                </a:solidFill>
              </a:rPr>
              <a:t>Keep the conversation short. </a:t>
            </a:r>
          </a:p>
          <a:p>
            <a:pPr marL="524046" indent="-524046">
              <a:buFont typeface="+mj-lt"/>
              <a:buAutoNum type="arabicPeriod" startAt="6"/>
            </a:pPr>
            <a:r>
              <a:rPr lang="en-US" sz="1300" dirty="0">
                <a:solidFill>
                  <a:srgbClr val="FF0000"/>
                </a:solidFill>
              </a:rPr>
              <a:t>Write a few notes</a:t>
            </a:r>
            <a:r>
              <a:rPr lang="en-US" sz="1300" dirty="0">
                <a:solidFill>
                  <a:prstClr val="black"/>
                </a:solidFill>
              </a:rPr>
              <a:t> and respond to questions in the </a:t>
            </a:r>
            <a:r>
              <a:rPr lang="en-US" sz="1300" i="1" dirty="0">
                <a:solidFill>
                  <a:prstClr val="black"/>
                </a:solidFill>
              </a:rPr>
              <a:t>Mission and Consultation Journal</a:t>
            </a:r>
            <a:r>
              <a:rPr lang="en-US" sz="1300" dirty="0">
                <a:solidFill>
                  <a:prstClr val="black"/>
                </a:solidFill>
              </a:rPr>
              <a:t> after your return. </a:t>
            </a:r>
          </a:p>
          <a:p>
            <a:pPr marL="524046" indent="-524046">
              <a:buFont typeface="+mj-lt"/>
              <a:buAutoNum type="arabicPeriod" startAt="6"/>
            </a:pPr>
            <a:r>
              <a:rPr lang="en-US" sz="1300" dirty="0">
                <a:solidFill>
                  <a:prstClr val="black"/>
                </a:solidFill>
              </a:rPr>
              <a:t>If you have any questions, </a:t>
            </a:r>
            <a:r>
              <a:rPr lang="en-US" sz="1300" dirty="0">
                <a:solidFill>
                  <a:srgbClr val="FF0000"/>
                </a:solidFill>
              </a:rPr>
              <a:t>consult with the leaders of the V Encuentro team in your parish or faith community</a:t>
            </a:r>
            <a:r>
              <a:rPr lang="en-US" sz="1300" dirty="0">
                <a:solidFill>
                  <a:prstClr val="black"/>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dirty="0" smtClean="0"/>
              <a:t>Missionaries should not visit or contact minors under the age of 18 without the presence of a parent or adult </a:t>
            </a:r>
            <a:r>
              <a:rPr lang="en-US" sz="1200" dirty="0" smtClean="0">
                <a:solidFill>
                  <a:srgbClr val="FF0000"/>
                </a:solidFill>
              </a:rPr>
              <a:t>following Safe Environment Guidelines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300" dirty="0">
                <a:latin typeface="Arial" pitchFamily="34" charset="0"/>
                <a:cs typeface="Arial" pitchFamily="34" charset="0"/>
              </a:rPr>
              <a:t>God of Mercy, </a:t>
            </a:r>
          </a:p>
          <a:p>
            <a:pPr algn="ctr"/>
            <a:r>
              <a:rPr lang="en-US" sz="1300" dirty="0">
                <a:latin typeface="Arial" pitchFamily="34" charset="0"/>
                <a:cs typeface="Arial" pitchFamily="34" charset="0"/>
              </a:rPr>
              <a:t>You that went out to encounter the disciples </a:t>
            </a:r>
            <a:br>
              <a:rPr lang="en-US" sz="1300" dirty="0">
                <a:latin typeface="Arial" pitchFamily="34" charset="0"/>
                <a:cs typeface="Arial" pitchFamily="34" charset="0"/>
              </a:rPr>
            </a:br>
            <a:r>
              <a:rPr lang="en-US" sz="1300" dirty="0">
                <a:latin typeface="Arial" pitchFamily="34" charset="0"/>
                <a:cs typeface="Arial" pitchFamily="34" charset="0"/>
              </a:rPr>
              <a:t>on the way to Emmaus, </a:t>
            </a:r>
          </a:p>
          <a:p>
            <a:pPr algn="ctr"/>
            <a:r>
              <a:rPr lang="en-US" sz="1300" dirty="0">
                <a:latin typeface="Arial" pitchFamily="34" charset="0"/>
                <a:cs typeface="Arial" pitchFamily="34" charset="0"/>
              </a:rPr>
              <a:t>grant us a missionary spirit </a:t>
            </a:r>
            <a:br>
              <a:rPr lang="en-US" sz="1300" dirty="0">
                <a:latin typeface="Arial" pitchFamily="34" charset="0"/>
                <a:cs typeface="Arial" pitchFamily="34" charset="0"/>
              </a:rPr>
            </a:br>
            <a:r>
              <a:rPr lang="en-US" sz="1300" dirty="0">
                <a:latin typeface="Arial" pitchFamily="34" charset="0"/>
                <a:cs typeface="Arial" pitchFamily="34" charset="0"/>
              </a:rPr>
              <a:t>and send us forth to encounter our brothers and sisters, </a:t>
            </a:r>
          </a:p>
          <a:p>
            <a:pPr algn="ctr"/>
            <a:r>
              <a:rPr lang="en-US" sz="1300" dirty="0">
                <a:latin typeface="Arial" pitchFamily="34" charset="0"/>
                <a:cs typeface="Arial" pitchFamily="34" charset="0"/>
              </a:rPr>
              <a:t>to walk along beside them, </a:t>
            </a:r>
          </a:p>
          <a:p>
            <a:pPr algn="ctr"/>
            <a:r>
              <a:rPr lang="en-US" sz="1300" dirty="0">
                <a:latin typeface="Arial" pitchFamily="34" charset="0"/>
                <a:cs typeface="Arial" pitchFamily="34" charset="0"/>
              </a:rPr>
              <a:t>listen to their hopes and dreams, </a:t>
            </a:r>
          </a:p>
          <a:p>
            <a:pPr algn="ctr"/>
            <a:r>
              <a:rPr lang="en-US" sz="1300" dirty="0">
                <a:latin typeface="Arial" pitchFamily="34" charset="0"/>
                <a:cs typeface="Arial" pitchFamily="34" charset="0"/>
              </a:rPr>
              <a:t>rekindle their faith with the fire of your Word, </a:t>
            </a:r>
          </a:p>
          <a:p>
            <a:pPr algn="ctr"/>
            <a:r>
              <a:rPr lang="en-US" sz="1300" dirty="0">
                <a:latin typeface="Arial" pitchFamily="34" charset="0"/>
                <a:cs typeface="Arial" pitchFamily="34" charset="0"/>
              </a:rPr>
              <a:t>prepare them to recognize you in the Eucharist </a:t>
            </a:r>
            <a:br>
              <a:rPr lang="en-US" sz="1300" dirty="0">
                <a:latin typeface="Arial" pitchFamily="34" charset="0"/>
                <a:cs typeface="Arial" pitchFamily="34" charset="0"/>
              </a:rPr>
            </a:br>
            <a:r>
              <a:rPr lang="en-US" sz="1300" dirty="0">
                <a:latin typeface="Arial" pitchFamily="34" charset="0"/>
                <a:cs typeface="Arial" pitchFamily="34" charset="0"/>
              </a:rPr>
              <a:t>and send them as missionary disciples </a:t>
            </a:r>
          </a:p>
          <a:p>
            <a:pPr algn="ctr"/>
            <a:r>
              <a:rPr lang="en-US" sz="1300" dirty="0">
                <a:latin typeface="Arial" pitchFamily="34" charset="0"/>
                <a:cs typeface="Arial" pitchFamily="34" charset="0"/>
              </a:rPr>
              <a:t>to share the joy of the Gospel to present and future generations </a:t>
            </a:r>
          </a:p>
          <a:p>
            <a:pPr algn="ctr"/>
            <a:r>
              <a:rPr lang="en-US" sz="1300" dirty="0">
                <a:latin typeface="Arial" pitchFamily="34" charset="0"/>
                <a:cs typeface="Arial" pitchFamily="34" charset="0"/>
              </a:rPr>
              <a:t>of every race, language and culture. </a:t>
            </a:r>
          </a:p>
          <a:p>
            <a:pPr algn="ctr"/>
            <a:r>
              <a:rPr lang="en-US" sz="1300" dirty="0">
                <a:latin typeface="Arial" pitchFamily="34" charset="0"/>
                <a:cs typeface="Arial" pitchFamily="34" charset="0"/>
              </a:rPr>
              <a:t>We ask you this from our burning hearts filled with the Holy Spirit, </a:t>
            </a:r>
          </a:p>
          <a:p>
            <a:pPr algn="ctr"/>
            <a:r>
              <a:rPr lang="en-US" sz="1300" dirty="0">
                <a:latin typeface="Arial" pitchFamily="34" charset="0"/>
                <a:cs typeface="Arial" pitchFamily="34" charset="0"/>
              </a:rPr>
              <a:t>in the Name of your beloved Son </a:t>
            </a:r>
          </a:p>
          <a:p>
            <a:pPr algn="ctr"/>
            <a:r>
              <a:rPr lang="en-US" sz="1300" dirty="0">
                <a:latin typeface="Arial" pitchFamily="34" charset="0"/>
                <a:cs typeface="Arial" pitchFamily="34" charset="0"/>
              </a:rPr>
              <a:t>and through the intercession of our Mother, Mary of Guadalupe </a:t>
            </a:r>
          </a:p>
          <a:p>
            <a:pPr algn="ctr"/>
            <a:r>
              <a:rPr lang="en-US" sz="1300" dirty="0">
                <a:latin typeface="Arial" pitchFamily="34" charset="0"/>
                <a:cs typeface="Arial" pitchFamily="34" charset="0"/>
              </a:rPr>
              <a:t>Star of the New Evangelization </a:t>
            </a:r>
          </a:p>
          <a:p>
            <a:pPr algn="ctr"/>
            <a:r>
              <a:rPr lang="en-US" sz="1300" dirty="0">
                <a:latin typeface="Arial" pitchFamily="34" charset="0"/>
                <a:cs typeface="Arial" pitchFamily="34" charset="0"/>
              </a:rPr>
              <a:t>Amen.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33</a:t>
            </a:fld>
            <a:endParaRPr lang="en-US"/>
          </a:p>
        </p:txBody>
      </p:sp>
    </p:spTree>
    <p:extLst>
      <p:ext uri="{BB962C8B-B14F-4D97-AF65-F5344CB8AC3E}">
        <p14:creationId xmlns:p14="http://schemas.microsoft.com/office/powerpoint/2010/main" val="30516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500" b="1" dirty="0">
                <a:solidFill>
                  <a:srgbClr val="FF0000"/>
                </a:solidFill>
              </a:rPr>
              <a:t>Logistics of Small Groups for V Encuentro</a:t>
            </a:r>
          </a:p>
          <a:p>
            <a:pPr marL="174683" indent="-174683">
              <a:lnSpc>
                <a:spcPct val="110000"/>
              </a:lnSpc>
              <a:buFont typeface="Arial" panose="020B0604020202020204" pitchFamily="34" charset="0"/>
              <a:buChar char="•"/>
            </a:pPr>
            <a:r>
              <a:rPr lang="en-US" sz="1400" dirty="0"/>
              <a:t>Parish Encuentro Team oversees the groups/Facilitators</a:t>
            </a:r>
          </a:p>
          <a:p>
            <a:pPr marL="174683" indent="-174683">
              <a:lnSpc>
                <a:spcPct val="110000"/>
              </a:lnSpc>
              <a:buFont typeface="Arial" panose="020B0604020202020204" pitchFamily="34" charset="0"/>
              <a:buChar char="•"/>
            </a:pPr>
            <a:r>
              <a:rPr lang="en-US" sz="1400" dirty="0"/>
              <a:t>Form groups now.  What groups already exist?  How will you invite?  Sign ups?  Locations?</a:t>
            </a:r>
          </a:p>
          <a:p>
            <a:pPr marL="174683" indent="-174683">
              <a:lnSpc>
                <a:spcPct val="110000"/>
              </a:lnSpc>
              <a:buFont typeface="Arial" panose="020B0604020202020204" pitchFamily="34" charset="0"/>
              <a:buChar char="•"/>
            </a:pPr>
            <a:r>
              <a:rPr lang="en-US" sz="1400" dirty="0"/>
              <a:t>All Catholics of all backgrounds are encouraged and welcomed to be part of the V Encuentro process…parishes, movements, SCCs, schools, campus ministry, organizations…</a:t>
            </a:r>
          </a:p>
          <a:p>
            <a:pPr marL="174683" indent="-174683">
              <a:lnSpc>
                <a:spcPct val="110000"/>
              </a:lnSpc>
              <a:buFont typeface="Arial" panose="020B0604020202020204" pitchFamily="34" charset="0"/>
              <a:buChar char="•"/>
            </a:pPr>
            <a:r>
              <a:rPr lang="en-US" sz="1400" dirty="0"/>
              <a:t>Children in groups if they can follow the conversation and participate – Adaptations?  Please share…</a:t>
            </a:r>
          </a:p>
          <a:p>
            <a:pPr marL="174683" indent="-174683">
              <a:lnSpc>
                <a:spcPct val="110000"/>
              </a:lnSpc>
              <a:buFont typeface="Arial" panose="020B0604020202020204" pitchFamily="34" charset="0"/>
              <a:buChar char="•"/>
            </a:pPr>
            <a:r>
              <a:rPr lang="en-US" sz="1400" dirty="0"/>
              <a:t>5 Sessions – weekly, biweekly, other</a:t>
            </a:r>
          </a:p>
          <a:p>
            <a:pPr marL="174683" indent="-174683">
              <a:lnSpc>
                <a:spcPct val="110000"/>
              </a:lnSpc>
              <a:buFont typeface="Arial" panose="020B0604020202020204" pitchFamily="34" charset="0"/>
              <a:buChar char="•"/>
            </a:pPr>
            <a:r>
              <a:rPr lang="en-US" sz="1400" dirty="0"/>
              <a:t>Lent?  Easter?  Complete first half of 2017</a:t>
            </a:r>
          </a:p>
          <a:p>
            <a:pPr marL="174683" indent="-174683">
              <a:lnSpc>
                <a:spcPct val="110000"/>
              </a:lnSpc>
              <a:buFont typeface="Arial" panose="020B0604020202020204" pitchFamily="34" charset="0"/>
              <a:buChar char="•"/>
            </a:pPr>
            <a:r>
              <a:rPr lang="en-US" sz="1400" dirty="0"/>
              <a:t>7-12 members per group is ideal</a:t>
            </a:r>
          </a:p>
          <a:p>
            <a:pPr marL="174683" indent="-174683">
              <a:lnSpc>
                <a:spcPct val="110000"/>
              </a:lnSpc>
              <a:buFont typeface="Arial" panose="020B0604020202020204" pitchFamily="34" charset="0"/>
              <a:buChar char="•"/>
            </a:pPr>
            <a:r>
              <a:rPr lang="en-US" sz="1400" dirty="0"/>
              <a:t>Meet in homes, parish grounds, schools, prisons, offices, funeral homes, parks, community rooms, hospitals…</a:t>
            </a:r>
          </a:p>
          <a:p>
            <a:pPr marL="174683" indent="-174683">
              <a:lnSpc>
                <a:spcPct val="110000"/>
              </a:lnSpc>
              <a:buFont typeface="Arial" panose="020B0604020202020204" pitchFamily="34" charset="0"/>
              <a:buChar char="•"/>
            </a:pPr>
            <a:r>
              <a:rPr lang="en-US" sz="1400" dirty="0"/>
              <a:t>90 minutes per session  </a:t>
            </a:r>
          </a:p>
          <a:p>
            <a:pPr marL="174683" indent="-174683">
              <a:lnSpc>
                <a:spcPct val="110000"/>
              </a:lnSpc>
              <a:buFont typeface="Arial" panose="020B0604020202020204" pitchFamily="34" charset="0"/>
              <a:buChar char="•"/>
            </a:pPr>
            <a:r>
              <a:rPr lang="en-US" sz="1400" dirty="0"/>
              <a:t>Music found at </a:t>
            </a:r>
            <a:r>
              <a:rPr lang="en-US" sz="1400" dirty="0">
                <a:hlinkClick r:id="rId3"/>
              </a:rPr>
              <a:t>www.vencuentro.org</a:t>
            </a:r>
            <a:endParaRPr lang="en-US" sz="14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a:t>
            </a:fld>
            <a:endParaRPr lang="en-US"/>
          </a:p>
        </p:txBody>
      </p:sp>
    </p:spTree>
    <p:extLst>
      <p:ext uri="{BB962C8B-B14F-4D97-AF65-F5344CB8AC3E}">
        <p14:creationId xmlns:p14="http://schemas.microsoft.com/office/powerpoint/2010/main" val="335261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4046" indent="-524046">
              <a:buFont typeface="+mj-lt"/>
              <a:buAutoNum type="arabicPeriod"/>
            </a:pPr>
            <a:r>
              <a:rPr lang="en-US" dirty="0" smtClean="0"/>
              <a:t>Prepare the </a:t>
            </a:r>
            <a:r>
              <a:rPr lang="en-US" b="1" dirty="0" smtClean="0"/>
              <a:t>space</a:t>
            </a:r>
            <a:r>
              <a:rPr lang="en-US" dirty="0" smtClean="0"/>
              <a:t> for the group to meet. </a:t>
            </a:r>
            <a:br>
              <a:rPr lang="en-US" dirty="0" smtClean="0"/>
            </a:br>
            <a:r>
              <a:rPr lang="en-US" dirty="0" smtClean="0"/>
              <a:t>Facilitators will make sure that there are enough chairs for all participants. </a:t>
            </a:r>
            <a:br>
              <a:rPr lang="en-US" dirty="0" smtClean="0"/>
            </a:br>
            <a:r>
              <a:rPr lang="en-US" dirty="0" smtClean="0"/>
              <a:t>All groups should ideally have a </a:t>
            </a:r>
            <a:r>
              <a:rPr lang="en-US" b="1" dirty="0" smtClean="0"/>
              <a:t>small altar or table with a Bible and a crucifix</a:t>
            </a:r>
            <a:r>
              <a:rPr lang="en-US" dirty="0" smtClean="0"/>
              <a:t> and, ideally, one or two other religious </a:t>
            </a:r>
            <a:r>
              <a:rPr lang="en-US" b="1" dirty="0" smtClean="0"/>
              <a:t>symbols</a:t>
            </a:r>
            <a:r>
              <a:rPr lang="en-US" dirty="0" smtClean="0"/>
              <a:t> that are meaningful to the members of the group. </a:t>
            </a:r>
            <a:br>
              <a:rPr lang="en-US" dirty="0" smtClean="0"/>
            </a:br>
            <a:r>
              <a:rPr lang="en-US" dirty="0" smtClean="0"/>
              <a:t>Be</a:t>
            </a:r>
            <a:r>
              <a:rPr lang="en-US" baseline="0" dirty="0" smtClean="0"/>
              <a:t> sure all people and pets are taken care of as well as other devices/obstacles that may cause distractions/interruptions.</a:t>
            </a:r>
            <a:br>
              <a:rPr lang="en-US" baseline="0" dirty="0" smtClean="0"/>
            </a:br>
            <a:r>
              <a:rPr lang="en-US" baseline="0" dirty="0" smtClean="0"/>
              <a:t>Pens available for jotting down notes and activities.</a:t>
            </a:r>
            <a:br>
              <a:rPr lang="en-US" baseline="0" dirty="0" smtClean="0"/>
            </a:br>
            <a:r>
              <a:rPr lang="en-US" baseline="0" dirty="0" smtClean="0"/>
              <a:t>Water at least for participants.</a:t>
            </a:r>
            <a:br>
              <a:rPr lang="en-US" baseline="0" dirty="0" smtClean="0"/>
            </a:br>
            <a:r>
              <a:rPr lang="en-US" baseline="0" dirty="0" smtClean="0"/>
              <a:t>Access to restrooms.</a:t>
            </a:r>
            <a:endParaRPr lang="en-US" dirty="0" smtClean="0"/>
          </a:p>
          <a:p>
            <a:pPr marL="524046" indent="-524046">
              <a:buFont typeface="+mj-lt"/>
              <a:buAutoNum type="arabicPeriod"/>
            </a:pPr>
            <a:r>
              <a:rPr lang="en-US" dirty="0" smtClean="0"/>
              <a:t>Guide the conversation, ensuring that everyone is welcomed and has a chance to participate.</a:t>
            </a:r>
          </a:p>
          <a:p>
            <a:pPr marL="524046" indent="-524046">
              <a:buFont typeface="+mj-lt"/>
              <a:buAutoNum type="arabicPeriod"/>
            </a:pPr>
            <a:r>
              <a:rPr lang="en-US" dirty="0" smtClean="0"/>
              <a:t>Procure and distribute the symbols and any other materials to be used for each of the sessions.</a:t>
            </a:r>
          </a:p>
          <a:p>
            <a:pPr marL="524046" indent="-524046">
              <a:buFont typeface="+mj-lt"/>
              <a:buAutoNum type="arabicPeriod"/>
            </a:pPr>
            <a:r>
              <a:rPr lang="en-US" dirty="0" smtClean="0"/>
              <a:t>Keep records of who participated in the sessions.  The info will be used as part of the consultation process and shared with the bishops.</a:t>
            </a:r>
          </a:p>
          <a:p>
            <a:pPr marL="524046" indent="-524046">
              <a:buFont typeface="+mj-lt"/>
              <a:buAutoNum type="arabicPeriod"/>
            </a:pPr>
            <a:r>
              <a:rPr lang="en-US" dirty="0" smtClean="0"/>
              <a:t>Submit a report to the Parish Encuentro Team (or coordinating team) at the end of the five session experience.  Will soon be available for download at www.vencuentro.org</a:t>
            </a:r>
          </a:p>
          <a:p>
            <a:pPr marL="524046" indent="-524046">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a:t>
            </a:fld>
            <a:endParaRPr lang="en-US"/>
          </a:p>
        </p:txBody>
      </p:sp>
    </p:spTree>
    <p:extLst>
      <p:ext uri="{BB962C8B-B14F-4D97-AF65-F5344CB8AC3E}">
        <p14:creationId xmlns:p14="http://schemas.microsoft.com/office/powerpoint/2010/main" val="12725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facilitation of a dialogue involves the </a:t>
            </a:r>
            <a:r>
              <a:rPr lang="en-US" b="1" dirty="0" smtClean="0"/>
              <a:t>recognition and employment of different perspectives and various skills to create an inclusive environmen</a:t>
            </a:r>
            <a:r>
              <a:rPr lang="en-US" dirty="0" smtClean="0"/>
              <a:t>t.  In order to do so, it is important to consider the features of effective dialogues, and conditions that promote small group interaction and engagement.  </a:t>
            </a:r>
            <a:br>
              <a:rPr lang="en-US" dirty="0" smtClean="0"/>
            </a:br>
            <a:r>
              <a:rPr lang="en-US" b="1" dirty="0" smtClean="0"/>
              <a:t>Dialogue </a:t>
            </a:r>
            <a:r>
              <a:rPr lang="en-US" dirty="0" smtClean="0"/>
              <a:t>is a powerful </a:t>
            </a:r>
            <a:r>
              <a:rPr lang="en-US" b="1" dirty="0" smtClean="0"/>
              <a:t>mechanism for active learning</a:t>
            </a:r>
            <a:r>
              <a:rPr lang="en-US" b="0" dirty="0" smtClean="0"/>
              <a:t>;</a:t>
            </a:r>
            <a:r>
              <a:rPr lang="en-US" dirty="0" smtClean="0"/>
              <a:t> a </a:t>
            </a:r>
            <a:r>
              <a:rPr lang="en-US" b="1" dirty="0" smtClean="0"/>
              <a:t>well-facilitated dialogue allows the participant to explore new ideas while recognizing and valuing the contributions of others</a:t>
            </a:r>
            <a:r>
              <a:rPr lang="en-US" dirty="0" smtClean="0"/>
              <a:t>.</a:t>
            </a:r>
          </a:p>
          <a:p>
            <a:endParaRPr lang="en-US" b="1" dirty="0" smtClean="0"/>
          </a:p>
          <a:p>
            <a:pPr marL="635841" indent="-524046">
              <a:buFont typeface="+mj-lt"/>
              <a:buAutoNum type="arabicPeriod"/>
            </a:pPr>
            <a:r>
              <a:rPr lang="en-US" b="1" dirty="0" smtClean="0"/>
              <a:t>Create an inclusive environment</a:t>
            </a:r>
          </a:p>
          <a:p>
            <a:pPr marL="933966" lvl="1" indent="-524046"/>
            <a:r>
              <a:rPr lang="en-US" dirty="0" smtClean="0"/>
              <a:t>Invite participants to </a:t>
            </a:r>
            <a:r>
              <a:rPr lang="en-US" dirty="0" smtClean="0">
                <a:solidFill>
                  <a:srgbClr val="FF0000"/>
                </a:solidFill>
              </a:rPr>
              <a:t>introduce</a:t>
            </a:r>
            <a:r>
              <a:rPr lang="en-US" dirty="0" smtClean="0"/>
              <a:t> themselves</a:t>
            </a:r>
          </a:p>
          <a:p>
            <a:pPr marL="933966" lvl="1" indent="-524046"/>
            <a:r>
              <a:rPr lang="en-US" dirty="0" smtClean="0"/>
              <a:t>Share </a:t>
            </a:r>
            <a:r>
              <a:rPr lang="en-US" dirty="0" smtClean="0">
                <a:solidFill>
                  <a:srgbClr val="FF0000"/>
                </a:solidFill>
              </a:rPr>
              <a:t>expectations</a:t>
            </a:r>
            <a:r>
              <a:rPr lang="en-US" dirty="0" smtClean="0"/>
              <a:t> and intentions among the participants and the facilitator for effective dialogue.  </a:t>
            </a:r>
          </a:p>
          <a:p>
            <a:pPr marL="933966" lvl="1" indent="-524046"/>
            <a:r>
              <a:rPr lang="en-US" dirty="0" smtClean="0"/>
              <a:t>Invite everyone to </a:t>
            </a:r>
            <a:r>
              <a:rPr lang="en-US" dirty="0" smtClean="0">
                <a:solidFill>
                  <a:srgbClr val="FF0000"/>
                </a:solidFill>
              </a:rPr>
              <a:t>express their opinions and thoughts</a:t>
            </a:r>
            <a:r>
              <a:rPr lang="en-US" dirty="0" smtClean="0"/>
              <a:t>, avoiding situations where one or a few monopolize the conversation.</a:t>
            </a:r>
          </a:p>
          <a:p>
            <a:pPr marL="933966" lvl="1" indent="-524046"/>
            <a:r>
              <a:rPr lang="en-US" dirty="0" smtClean="0"/>
              <a:t>Treat participants with </a:t>
            </a:r>
            <a:r>
              <a:rPr lang="en-US" dirty="0" smtClean="0">
                <a:solidFill>
                  <a:srgbClr val="FF0000"/>
                </a:solidFill>
              </a:rPr>
              <a:t>respect and consideration</a:t>
            </a:r>
            <a:r>
              <a:rPr lang="en-US" dirty="0" smtClean="0"/>
              <a:t>.</a:t>
            </a:r>
          </a:p>
          <a:p>
            <a:pPr marL="933966" lvl="1" indent="-524046"/>
            <a:r>
              <a:rPr lang="en-US" dirty="0" smtClean="0"/>
              <a:t>Be aware of </a:t>
            </a:r>
            <a:r>
              <a:rPr lang="en-US" dirty="0" smtClean="0">
                <a:solidFill>
                  <a:srgbClr val="FF0000"/>
                </a:solidFill>
              </a:rPr>
              <a:t>barriers to sharing </a:t>
            </a:r>
            <a:r>
              <a:rPr lang="en-US" dirty="0" smtClean="0"/>
              <a:t>(cultural, social, experiential, etc.)</a:t>
            </a:r>
          </a:p>
          <a:p>
            <a:pPr marL="933966" lvl="1" indent="-524046"/>
            <a:r>
              <a:rPr lang="en-US" dirty="0" smtClean="0"/>
              <a:t>Invite and encourage all participants to </a:t>
            </a:r>
            <a:r>
              <a:rPr lang="en-US" dirty="0" smtClean="0">
                <a:solidFill>
                  <a:srgbClr val="FF0000"/>
                </a:solidFill>
              </a:rPr>
              <a:t>share at least once before inviting participants to share again</a:t>
            </a:r>
            <a:r>
              <a:rPr lang="en-US" dirty="0" smtClean="0"/>
              <a:t>.</a:t>
            </a:r>
          </a:p>
          <a:p>
            <a:pPr marL="933966" lvl="1" indent="-524046"/>
            <a:r>
              <a:rPr lang="en-US" dirty="0" smtClean="0"/>
              <a:t>Allow for the </a:t>
            </a:r>
            <a:r>
              <a:rPr lang="en-US" dirty="0" smtClean="0">
                <a:solidFill>
                  <a:srgbClr val="FF0000"/>
                </a:solidFill>
              </a:rPr>
              <a:t>sharing of alternate views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4</a:t>
            </a:fld>
            <a:endParaRPr lang="en-US"/>
          </a:p>
        </p:txBody>
      </p:sp>
    </p:spTree>
    <p:extLst>
      <p:ext uri="{BB962C8B-B14F-4D97-AF65-F5344CB8AC3E}">
        <p14:creationId xmlns:p14="http://schemas.microsoft.com/office/powerpoint/2010/main" val="424554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841" indent="-524046">
              <a:buFont typeface="+mj-lt"/>
              <a:buAutoNum type="arabicPeriod" startAt="2"/>
            </a:pPr>
            <a:r>
              <a:rPr lang="en-US" b="1" dirty="0" smtClean="0"/>
              <a:t>Keep discussions constructive and positive</a:t>
            </a:r>
          </a:p>
          <a:p>
            <a:pPr marL="933966" lvl="1" indent="-524046"/>
            <a:r>
              <a:rPr lang="en-US" dirty="0" smtClean="0"/>
              <a:t>Keep the group centered on the topic.</a:t>
            </a:r>
          </a:p>
          <a:p>
            <a:pPr marL="933966" lvl="1" indent="-524046"/>
            <a:r>
              <a:rPr lang="en-US" dirty="0" smtClean="0"/>
              <a:t>Follow the process indicated for each session, keeping a close watch on time with the assistance of a timekeeper.  Once time is up, transition the group into the next section.</a:t>
            </a:r>
          </a:p>
          <a:p>
            <a:pPr marL="933966" lvl="1" indent="-524046"/>
            <a:r>
              <a:rPr lang="en-US" dirty="0" smtClean="0"/>
              <a:t>Keep the group on task without rushing them.</a:t>
            </a:r>
          </a:p>
          <a:p>
            <a:pPr marL="933966" lvl="1" indent="-524046"/>
            <a:r>
              <a:rPr lang="en-US" dirty="0" smtClean="0"/>
              <a:t>If the group starts to veer in the direction of negativity and/or pointless venting, ask them how thy would like to address this.  </a:t>
            </a:r>
          </a:p>
          <a:p>
            <a:pPr marL="933966" lvl="1" indent="-524046"/>
            <a:r>
              <a:rPr lang="en-US" dirty="0" smtClean="0"/>
              <a:t>Request that if participants challenge others’ ideas, they do so with respect.</a:t>
            </a:r>
          </a:p>
          <a:p>
            <a:pPr marL="933966" lvl="1" indent="-524046"/>
            <a:r>
              <a:rPr lang="en-US" dirty="0" smtClean="0"/>
              <a:t>Ask dominant participants to allow others to speak.  Did everyone get a chance to speak before I do again?</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5</a:t>
            </a:fld>
            <a:endParaRPr lang="en-US"/>
          </a:p>
        </p:txBody>
      </p:sp>
    </p:spTree>
    <p:extLst>
      <p:ext uri="{BB962C8B-B14F-4D97-AF65-F5344CB8AC3E}">
        <p14:creationId xmlns:p14="http://schemas.microsoft.com/office/powerpoint/2010/main" val="296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37924"/>
          </a:xfrm>
        </p:spPr>
        <p:txBody>
          <a:bodyPr/>
          <a:lstStyle/>
          <a:p>
            <a:r>
              <a:rPr lang="en-US" sz="1500" b="1" dirty="0"/>
              <a:t>Session 1:  Called to a Loving Encounter with Jesus in the Church</a:t>
            </a:r>
          </a:p>
          <a:p>
            <a:r>
              <a:rPr lang="en-US" sz="1900" dirty="0"/>
              <a:t>Symbols and Supplies:</a:t>
            </a:r>
          </a:p>
          <a:p>
            <a:pPr lvl="1"/>
            <a:r>
              <a:rPr lang="en-US" sz="1700" dirty="0"/>
              <a:t>Nametags </a:t>
            </a:r>
          </a:p>
          <a:p>
            <a:pPr lvl="1"/>
            <a:r>
              <a:rPr lang="en-US" sz="1700" dirty="0"/>
              <a:t>Chairs in a circle</a:t>
            </a:r>
          </a:p>
          <a:p>
            <a:pPr lvl="1"/>
            <a:r>
              <a:rPr lang="en-US" sz="1700" dirty="0"/>
              <a:t>Image of a Path in center</a:t>
            </a:r>
          </a:p>
          <a:p>
            <a:pPr lvl="1"/>
            <a:r>
              <a:rPr lang="en-US" sz="1700" b="1" dirty="0"/>
              <a:t>Blindfolds</a:t>
            </a:r>
            <a:r>
              <a:rPr lang="en-US" sz="1700" dirty="0"/>
              <a:t> (one for each participant)</a:t>
            </a:r>
          </a:p>
          <a:p>
            <a:pPr lvl="1"/>
            <a:r>
              <a:rPr lang="en-US" sz="1700" dirty="0"/>
              <a:t>Music and player/speakers </a:t>
            </a:r>
            <a:r>
              <a:rPr lang="en-US" sz="1500" dirty="0"/>
              <a:t>(Resources/Music)</a:t>
            </a:r>
            <a:r>
              <a:rPr lang="en-US" sz="1700" dirty="0"/>
              <a:t/>
            </a:r>
            <a:br>
              <a:rPr lang="en-US" sz="1700" dirty="0"/>
            </a:br>
            <a:r>
              <a:rPr lang="en-US" sz="1700" dirty="0">
                <a:hlinkClick r:id="rId3"/>
              </a:rPr>
              <a:t>www.vencuentro.org/v-encuentro-documents/music/</a:t>
            </a:r>
            <a:endParaRPr lang="en-US" sz="1700" dirty="0"/>
          </a:p>
          <a:p>
            <a:pPr lvl="1"/>
            <a:r>
              <a:rPr lang="en-US" sz="1700" dirty="0"/>
              <a:t>Prayer (Celebrate)</a:t>
            </a:r>
          </a:p>
          <a:p>
            <a:pPr lvl="2"/>
            <a:r>
              <a:rPr lang="en-US" sz="1700" dirty="0">
                <a:solidFill>
                  <a:srgbClr val="FF0000"/>
                </a:solidFill>
              </a:rPr>
              <a:t>Blindfolds</a:t>
            </a:r>
          </a:p>
          <a:p>
            <a:pPr lvl="2"/>
            <a:r>
              <a:rPr lang="en-US" sz="1700" dirty="0"/>
              <a:t>Small pieces of </a:t>
            </a:r>
            <a:r>
              <a:rPr lang="en-US" sz="1700" dirty="0">
                <a:solidFill>
                  <a:srgbClr val="FF0000"/>
                </a:solidFill>
              </a:rPr>
              <a:t>paper and pens</a:t>
            </a:r>
          </a:p>
          <a:p>
            <a:pPr lvl="2"/>
            <a:r>
              <a:rPr lang="en-US" sz="1700" dirty="0">
                <a:solidFill>
                  <a:srgbClr val="FF0000"/>
                </a:solidFill>
              </a:rPr>
              <a:t>Prayer on page 14 </a:t>
            </a:r>
            <a:r>
              <a:rPr lang="en-US" sz="1700" dirty="0"/>
              <a:t>(Saint Teresa of Avila)</a:t>
            </a:r>
          </a:p>
          <a:p>
            <a:pPr lvl="2"/>
            <a:r>
              <a:rPr lang="en-US" sz="1700" dirty="0">
                <a:solidFill>
                  <a:srgbClr val="FF0000"/>
                </a:solidFill>
              </a:rPr>
              <a:t>Music</a:t>
            </a:r>
            <a:r>
              <a:rPr lang="en-US" sz="1700" dirty="0"/>
              <a:t> and player/speakers</a:t>
            </a:r>
          </a:p>
          <a:p>
            <a:pPr lvl="2"/>
            <a:r>
              <a:rPr lang="en-US" sz="2100" b="1" i="1" dirty="0">
                <a:solidFill>
                  <a:srgbClr val="FF0000"/>
                </a:solidFill>
              </a:rPr>
              <a:t>V Encuentro Mission and Consultation Journal</a:t>
            </a:r>
            <a:endParaRPr lang="en-US" sz="21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6</a:t>
            </a:fld>
            <a:endParaRPr lang="en-US"/>
          </a:p>
        </p:txBody>
      </p:sp>
    </p:spTree>
    <p:extLst>
      <p:ext uri="{BB962C8B-B14F-4D97-AF65-F5344CB8AC3E}">
        <p14:creationId xmlns:p14="http://schemas.microsoft.com/office/powerpoint/2010/main" val="15752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500" b="1" dirty="0"/>
              <a:t>Session 2:  With Words and Actions: Do It!</a:t>
            </a:r>
          </a:p>
          <a:p>
            <a:r>
              <a:rPr lang="en-US" sz="2500" dirty="0"/>
              <a:t>Symbols and Supplies</a:t>
            </a:r>
          </a:p>
          <a:p>
            <a:pPr lvl="1"/>
            <a:r>
              <a:rPr lang="en-US" sz="2100" dirty="0"/>
              <a:t>Nametags (if there are people not known to all)</a:t>
            </a:r>
          </a:p>
          <a:p>
            <a:pPr lvl="1"/>
            <a:r>
              <a:rPr lang="en-US" sz="2100" dirty="0"/>
              <a:t>Chairs in a circle</a:t>
            </a:r>
          </a:p>
          <a:p>
            <a:pPr lvl="1"/>
            <a:r>
              <a:rPr lang="en-US" sz="2100" dirty="0"/>
              <a:t>Image of a Path</a:t>
            </a:r>
          </a:p>
          <a:p>
            <a:pPr lvl="1"/>
            <a:r>
              <a:rPr lang="en-US" sz="2100" dirty="0"/>
              <a:t>Bottles of Water (for each participant)</a:t>
            </a:r>
          </a:p>
          <a:p>
            <a:pPr lvl="1"/>
            <a:r>
              <a:rPr lang="en-US" sz="2100" dirty="0"/>
              <a:t>Prayer (Celebrate)</a:t>
            </a:r>
          </a:p>
          <a:p>
            <a:pPr lvl="2"/>
            <a:r>
              <a:rPr lang="en-US" sz="2100" dirty="0"/>
              <a:t>Clear bowl with water</a:t>
            </a:r>
          </a:p>
          <a:p>
            <a:pPr lvl="2"/>
            <a:r>
              <a:rPr lang="en-US" sz="2100" dirty="0"/>
              <a:t>Green plant with leaves</a:t>
            </a:r>
          </a:p>
          <a:p>
            <a:pPr lvl="2"/>
            <a:r>
              <a:rPr lang="en-US" sz="2100" dirty="0"/>
              <a:t>Containers (jars/bottles) that workers or immigrants use for water</a:t>
            </a:r>
          </a:p>
          <a:p>
            <a:pPr lvl="2"/>
            <a:r>
              <a:rPr lang="en-US" sz="2100" dirty="0"/>
              <a:t>Soft music sounds of water flowing</a:t>
            </a:r>
          </a:p>
          <a:p>
            <a:pPr lvl="2"/>
            <a:r>
              <a:rPr lang="en-US" sz="2100" dirty="0"/>
              <a:t>Basket with Pocket Books of Four Gospels (2 for each participant)</a:t>
            </a:r>
          </a:p>
          <a:p>
            <a:pPr lvl="2"/>
            <a:r>
              <a:rPr lang="en-US" sz="2100" dirty="0"/>
              <a:t>Music and player/speakers</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Session 3:  Walking Together with Jesus</a:t>
            </a:r>
          </a:p>
          <a:p>
            <a:r>
              <a:rPr lang="en-US" sz="1700" dirty="0"/>
              <a:t>Symbols and Supplies</a:t>
            </a:r>
          </a:p>
          <a:p>
            <a:pPr lvl="1"/>
            <a:r>
              <a:rPr lang="en-US" sz="1700" dirty="0"/>
              <a:t>Chairs in a circle</a:t>
            </a:r>
          </a:p>
          <a:p>
            <a:pPr lvl="1"/>
            <a:r>
              <a:rPr lang="en-US" sz="1700" dirty="0"/>
              <a:t>Image of the Path in the center</a:t>
            </a:r>
          </a:p>
          <a:p>
            <a:pPr lvl="1"/>
            <a:r>
              <a:rPr lang="en-US" sz="1700" dirty="0"/>
              <a:t>On a table</a:t>
            </a:r>
          </a:p>
          <a:p>
            <a:pPr lvl="2"/>
            <a:r>
              <a:rPr lang="en-US" sz="1700" b="1" dirty="0"/>
              <a:t>Bible</a:t>
            </a:r>
          </a:p>
          <a:p>
            <a:pPr lvl="2"/>
            <a:r>
              <a:rPr lang="en-US" sz="1700" dirty="0"/>
              <a:t>Basket with </a:t>
            </a:r>
            <a:r>
              <a:rPr lang="en-US" sz="1700" b="1" dirty="0"/>
              <a:t>V Encuentro Wristbands</a:t>
            </a:r>
            <a:r>
              <a:rPr lang="en-US" sz="1700" dirty="0"/>
              <a:t> </a:t>
            </a:r>
            <a:br>
              <a:rPr lang="en-US" sz="1700" dirty="0"/>
            </a:br>
            <a:r>
              <a:rPr lang="en-US" sz="1700" dirty="0"/>
              <a:t>(2 for each participant)</a:t>
            </a:r>
          </a:p>
          <a:p>
            <a:pPr lvl="1"/>
            <a:r>
              <a:rPr lang="en-US" sz="1700" dirty="0"/>
              <a:t>Music and player/speaker</a:t>
            </a:r>
          </a:p>
          <a:p>
            <a:pPr lvl="1"/>
            <a:r>
              <a:rPr lang="en-US" sz="1700" dirty="0"/>
              <a:t>Prayer (Celebrate)</a:t>
            </a:r>
          </a:p>
          <a:p>
            <a:pPr lvl="2"/>
            <a:r>
              <a:rPr lang="en-US" sz="1700" dirty="0"/>
              <a:t>Lit </a:t>
            </a:r>
            <a:r>
              <a:rPr lang="en-US" sz="1700" dirty="0">
                <a:solidFill>
                  <a:srgbClr val="FF0000"/>
                </a:solidFill>
              </a:rPr>
              <a:t>candles</a:t>
            </a:r>
          </a:p>
          <a:p>
            <a:pPr lvl="2"/>
            <a:r>
              <a:rPr lang="en-US" sz="1700" dirty="0">
                <a:solidFill>
                  <a:srgbClr val="FF0000"/>
                </a:solidFill>
              </a:rPr>
              <a:t>Flowers</a:t>
            </a:r>
          </a:p>
          <a:p>
            <a:pPr lvl="2"/>
            <a:r>
              <a:rPr lang="en-US" sz="1700" dirty="0">
                <a:solidFill>
                  <a:srgbClr val="FF0000"/>
                </a:solidFill>
              </a:rPr>
              <a:t>Incense</a:t>
            </a:r>
          </a:p>
          <a:p>
            <a:pPr lvl="2"/>
            <a:r>
              <a:rPr lang="en-US" sz="1700" dirty="0">
                <a:solidFill>
                  <a:srgbClr val="FF0000"/>
                </a:solidFill>
              </a:rPr>
              <a:t>Table</a:t>
            </a:r>
            <a:r>
              <a:rPr lang="en-US" sz="1700" dirty="0"/>
              <a:t> with </a:t>
            </a:r>
            <a:r>
              <a:rPr lang="en-US" sz="1700" dirty="0">
                <a:solidFill>
                  <a:srgbClr val="FF0000"/>
                </a:solidFill>
              </a:rPr>
              <a:t>Bible</a:t>
            </a:r>
            <a:r>
              <a:rPr lang="en-US" sz="1700" dirty="0"/>
              <a:t> and </a:t>
            </a:r>
            <a:r>
              <a:rPr lang="en-US" sz="1700" dirty="0">
                <a:solidFill>
                  <a:srgbClr val="FF0000"/>
                </a:solidFill>
              </a:rPr>
              <a:t>wristbands</a:t>
            </a:r>
          </a:p>
          <a:p>
            <a:pPr lvl="2"/>
            <a:r>
              <a:rPr lang="en-US" sz="1700" dirty="0">
                <a:solidFill>
                  <a:srgbClr val="FF0000"/>
                </a:solidFill>
              </a:rPr>
              <a:t>Music</a:t>
            </a:r>
            <a:r>
              <a:rPr lang="en-US" sz="1700" dirty="0"/>
              <a:t> and player/speaker</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17</a:t>
            </a:fld>
            <a:endParaRPr lang="en-US"/>
          </a:p>
        </p:txBody>
      </p:sp>
    </p:spTree>
    <p:extLst>
      <p:ext uri="{BB962C8B-B14F-4D97-AF65-F5344CB8AC3E}">
        <p14:creationId xmlns:p14="http://schemas.microsoft.com/office/powerpoint/2010/main" val="164332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20</a:t>
            </a:fld>
            <a:endParaRPr lang="en-US"/>
          </a:p>
        </p:txBody>
      </p:sp>
    </p:spTree>
    <p:extLst>
      <p:ext uri="{BB962C8B-B14F-4D97-AF65-F5344CB8AC3E}">
        <p14:creationId xmlns:p14="http://schemas.microsoft.com/office/powerpoint/2010/main" val="181502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BF085C-A472-4484-B223-75F291F71D9A}" type="datetimeFigureOut">
              <a:rPr lang="en-US" smtClean="0"/>
              <a:pPr/>
              <a:t>4/13/17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18F8E1-BB65-4D9F-987E-89A8A4F54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1BF085C-A472-4484-B223-75F291F71D9A}" type="datetimeFigureOut">
              <a:rPr lang="en-US" smtClean="0"/>
              <a:pPr/>
              <a:t>4/13/17</a:t>
            </a:fld>
            <a:endParaRPr lang="en-US"/>
          </a:p>
        </p:txBody>
      </p:sp>
      <p:sp>
        <p:nvSpPr>
          <p:cNvPr id="27" name="Slide Number Placeholder 26"/>
          <p:cNvSpPr>
            <a:spLocks noGrp="1"/>
          </p:cNvSpPr>
          <p:nvPr>
            <p:ph type="sldNum" sz="quarter" idx="11"/>
          </p:nvPr>
        </p:nvSpPr>
        <p:spPr/>
        <p:txBody>
          <a:bodyPr rtlCol="0"/>
          <a:lstStyle/>
          <a:p>
            <a:fld id="{C518F8E1-BB65-4D9F-987E-89A8A4F54E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1BF085C-A472-4484-B223-75F291F71D9A}" type="datetimeFigureOut">
              <a:rPr lang="en-US" smtClean="0"/>
              <a:pPr/>
              <a:t>4/13/17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18F8E1-BB65-4D9F-987E-89A8A4F54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F085C-A472-4484-B223-75F291F71D9A}" type="datetimeFigureOut">
              <a:rPr lang="en-US" smtClean="0"/>
              <a:pPr/>
              <a:t>4/13/17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BF085C-A472-4484-B223-75F291F71D9A}" type="datetimeFigureOut">
              <a:rPr lang="en-US" smtClean="0"/>
              <a:pPr/>
              <a:t>4/13/17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18F8E1-BB65-4D9F-987E-89A8A4F54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gif"/></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vencuentro.org/v-encuentro-documents/music/" TargetMode="Externa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noAutofit/>
          </a:bodyPr>
          <a:lstStyle/>
          <a:p>
            <a:pPr algn="ctr"/>
            <a:r>
              <a:rPr lang="en-US" sz="3600" b="1" dirty="0" smtClean="0"/>
              <a:t>Recommendations for the Five Sessions for Teams and/or Parish Communities</a:t>
            </a:r>
            <a:endParaRPr lang="en-US" sz="3600" b="1" dirty="0"/>
          </a:p>
        </p:txBody>
      </p:sp>
      <p:sp>
        <p:nvSpPr>
          <p:cNvPr id="3" name="Subtitle 2"/>
          <p:cNvSpPr>
            <a:spLocks noGrp="1"/>
          </p:cNvSpPr>
          <p:nvPr>
            <p:ph type="subTitle" idx="1"/>
          </p:nvPr>
        </p:nvSpPr>
        <p:spPr/>
        <p:txBody>
          <a:bodyPr/>
          <a:lstStyle/>
          <a:p>
            <a:r>
              <a:rPr lang="en-US" dirty="0" smtClean="0"/>
              <a:t>Forming Missionary Disciples!</a:t>
            </a:r>
            <a:endParaRPr lang="en-US" dirty="0"/>
          </a:p>
        </p:txBody>
      </p:sp>
      <p:sp>
        <p:nvSpPr>
          <p:cNvPr id="28674" name="AutoShape 2"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V-EncuentoLogo-bilingual-Horizontal.jpg"/>
          <p:cNvPicPr>
            <a:picLocks noChangeAspect="1"/>
          </p:cNvPicPr>
          <p:nvPr/>
        </p:nvPicPr>
        <p:blipFill>
          <a:blip r:embed="rId3" cstate="print"/>
          <a:stretch>
            <a:fillRect/>
          </a:stretch>
        </p:blipFill>
        <p:spPr>
          <a:xfrm>
            <a:off x="990600" y="4586455"/>
            <a:ext cx="7162800" cy="2114111"/>
          </a:xfrm>
          <a:prstGeom prst="rect">
            <a:avLst/>
          </a:prstGeom>
        </p:spPr>
      </p:pic>
    </p:spTree>
    <p:extLst>
      <p:ext uri="{BB962C8B-B14F-4D97-AF65-F5344CB8AC3E}">
        <p14:creationId xmlns:p14="http://schemas.microsoft.com/office/powerpoint/2010/main" val="423671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381000" y="1676400"/>
            <a:ext cx="8229600" cy="4325112"/>
          </a:xfrm>
        </p:spPr>
        <p:txBody>
          <a:bodyPr>
            <a:normAutofit/>
          </a:bodyPr>
          <a:lstStyle/>
          <a:p>
            <a:pPr marL="228600" indent="-228600">
              <a:lnSpc>
                <a:spcPct val="115000"/>
              </a:lnSpc>
              <a:spcBef>
                <a:spcPts val="0"/>
              </a:spcBef>
              <a:buFont typeface="+mj-lt"/>
              <a:buAutoNum type="arabicPeriod"/>
            </a:pPr>
            <a:r>
              <a:rPr lang="en-US" dirty="0"/>
              <a:t>As a Catholic what brings you happiness</a:t>
            </a:r>
            <a:r>
              <a:rPr lang="en-US" dirty="0" smtClean="0"/>
              <a:t>?</a:t>
            </a:r>
          </a:p>
          <a:p>
            <a:pPr marL="0" indent="0">
              <a:lnSpc>
                <a:spcPct val="115000"/>
              </a:lnSpc>
              <a:spcBef>
                <a:spcPts val="0"/>
              </a:spcBef>
              <a:buNone/>
            </a:pPr>
            <a:r>
              <a:rPr lang="en-US" sz="2600" dirty="0" smtClean="0">
                <a:solidFill>
                  <a:srgbClr val="FF0000"/>
                </a:solidFill>
              </a:rPr>
              <a:t>Your short response &amp; what to respond to the other person</a:t>
            </a:r>
          </a:p>
          <a:p>
            <a:pPr marL="0" indent="0">
              <a:lnSpc>
                <a:spcPct val="115000"/>
              </a:lnSpc>
              <a:spcBef>
                <a:spcPts val="0"/>
              </a:spcBef>
              <a:buNone/>
            </a:pPr>
            <a:r>
              <a:rPr lang="en-US" sz="2600" dirty="0" smtClean="0">
                <a:solidFill>
                  <a:schemeClr val="accent3">
                    <a:lumMod val="75000"/>
                  </a:schemeClr>
                </a:solidFill>
              </a:rPr>
              <a:t>2. </a:t>
            </a:r>
            <a:r>
              <a:rPr lang="en-US" dirty="0" smtClean="0"/>
              <a:t>What are your fears and worries? Inside or outside the Church</a:t>
            </a:r>
          </a:p>
          <a:p>
            <a:pPr marL="0" indent="0">
              <a:lnSpc>
                <a:spcPct val="115000"/>
              </a:lnSpc>
              <a:spcBef>
                <a:spcPts val="0"/>
              </a:spcBef>
              <a:buNone/>
            </a:pPr>
            <a:r>
              <a:rPr lang="en-US" dirty="0">
                <a:solidFill>
                  <a:srgbClr val="FF0000"/>
                </a:solidFill>
              </a:rPr>
              <a:t>Your short response &amp; </a:t>
            </a:r>
            <a:r>
              <a:rPr lang="en-US" dirty="0" smtClean="0">
                <a:solidFill>
                  <a:srgbClr val="FF0000"/>
                </a:solidFill>
              </a:rPr>
              <a:t>what </a:t>
            </a:r>
            <a:r>
              <a:rPr lang="en-US" dirty="0">
                <a:solidFill>
                  <a:srgbClr val="FF0000"/>
                </a:solidFill>
              </a:rPr>
              <a:t>to respond to the other </a:t>
            </a:r>
            <a:r>
              <a:rPr lang="en-US" dirty="0" smtClean="0">
                <a:solidFill>
                  <a:srgbClr val="FF0000"/>
                </a:solidFill>
              </a:rPr>
              <a:t>person</a:t>
            </a:r>
            <a:endParaRPr lang="en-US" dirty="0" smtClean="0"/>
          </a:p>
          <a:p>
            <a:pPr marL="228600" indent="-228600">
              <a:lnSpc>
                <a:spcPct val="115000"/>
              </a:lnSpc>
              <a:spcBef>
                <a:spcPts val="0"/>
              </a:spcBef>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225075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229600" cy="4325112"/>
          </a:xfrm>
        </p:spPr>
        <p:txBody>
          <a:bodyPr>
            <a:normAutofit lnSpcReduction="10000"/>
          </a:bodyPr>
          <a:lstStyle/>
          <a:p>
            <a:pPr marL="0" indent="0">
              <a:lnSpc>
                <a:spcPct val="115000"/>
              </a:lnSpc>
              <a:spcBef>
                <a:spcPts val="0"/>
              </a:spcBef>
              <a:buNone/>
            </a:pPr>
            <a:r>
              <a:rPr lang="en-US" dirty="0" smtClean="0"/>
              <a:t>3. What </a:t>
            </a:r>
            <a:r>
              <a:rPr lang="en-US" dirty="0"/>
              <a:t>actions show you that you parish is evangelizing without words</a:t>
            </a:r>
            <a:r>
              <a:rPr lang="en-US" dirty="0" smtClean="0"/>
              <a:t>?</a:t>
            </a:r>
            <a:br>
              <a:rPr lang="en-US" dirty="0" smtClean="0"/>
            </a:br>
            <a:r>
              <a:rPr lang="en-US" sz="2400" dirty="0">
                <a:solidFill>
                  <a:srgbClr val="FF0000"/>
                </a:solidFill>
              </a:rPr>
              <a:t>Your short response &amp; </a:t>
            </a:r>
            <a:r>
              <a:rPr lang="en-US" sz="2400" dirty="0" smtClean="0">
                <a:solidFill>
                  <a:srgbClr val="FF0000"/>
                </a:solidFill>
              </a:rPr>
              <a:t>what </a:t>
            </a:r>
            <a:r>
              <a:rPr lang="en-US" sz="2400" dirty="0">
                <a:solidFill>
                  <a:srgbClr val="FF0000"/>
                </a:solidFill>
              </a:rPr>
              <a:t>to respond to the other </a:t>
            </a:r>
            <a:r>
              <a:rPr lang="en-US" sz="2400" dirty="0" smtClean="0">
                <a:solidFill>
                  <a:srgbClr val="FF0000"/>
                </a:solidFill>
              </a:rPr>
              <a:t>person</a:t>
            </a:r>
          </a:p>
          <a:p>
            <a:pPr marL="0" indent="0">
              <a:lnSpc>
                <a:spcPct val="115000"/>
              </a:lnSpc>
              <a:spcBef>
                <a:spcPts val="0"/>
              </a:spcBef>
              <a:buNone/>
            </a:pPr>
            <a:endParaRPr lang="en-US" sz="2400" dirty="0" smtClean="0">
              <a:solidFill>
                <a:srgbClr val="FF0000"/>
              </a:solidFill>
            </a:endParaRPr>
          </a:p>
          <a:p>
            <a:pPr marL="0" indent="0">
              <a:lnSpc>
                <a:spcPct val="115000"/>
              </a:lnSpc>
              <a:spcBef>
                <a:spcPts val="0"/>
              </a:spcBef>
              <a:buNone/>
            </a:pPr>
            <a:r>
              <a:rPr lang="en-US" sz="2400" dirty="0" smtClean="0"/>
              <a:t>4. </a:t>
            </a:r>
            <a:r>
              <a:rPr lang="en-US" dirty="0" smtClean="0"/>
              <a:t>Which </a:t>
            </a:r>
            <a:r>
              <a:rPr lang="en-US" dirty="0"/>
              <a:t>Catholic traditions and celebrations do you value the most?</a:t>
            </a:r>
          </a:p>
          <a:p>
            <a:pPr marL="0" lvl="0" indent="0">
              <a:lnSpc>
                <a:spcPct val="115000"/>
              </a:lnSpc>
              <a:spcBef>
                <a:spcPts val="0"/>
              </a:spcBef>
              <a:buClr>
                <a:srgbClr val="A04DA3"/>
              </a:buClr>
              <a:buNone/>
            </a:pPr>
            <a:r>
              <a:rPr lang="en-US" sz="2600" dirty="0">
                <a:solidFill>
                  <a:srgbClr val="FF0000"/>
                </a:solidFill>
              </a:rPr>
              <a:t>Your short response &amp; </a:t>
            </a:r>
            <a:r>
              <a:rPr lang="en-US" sz="2600" dirty="0" smtClean="0">
                <a:solidFill>
                  <a:srgbClr val="FF0000"/>
                </a:solidFill>
              </a:rPr>
              <a:t>what </a:t>
            </a:r>
            <a:r>
              <a:rPr lang="en-US" sz="2600" dirty="0">
                <a:solidFill>
                  <a:srgbClr val="FF0000"/>
                </a:solidFill>
              </a:rPr>
              <a:t>to respond to the other person</a:t>
            </a:r>
          </a:p>
          <a:p>
            <a:pPr marL="109728" indent="0">
              <a:lnSpc>
                <a:spcPct val="115000"/>
              </a:lnSpc>
              <a:buNone/>
            </a:pPr>
            <a:r>
              <a:rPr lang="en-US" dirty="0" smtClean="0">
                <a:solidFill>
                  <a:schemeClr val="bg1"/>
                </a:solidFill>
              </a:rPr>
              <a:t>he </a:t>
            </a:r>
            <a:r>
              <a:rPr lang="en-US" dirty="0">
                <a:solidFill>
                  <a:schemeClr val="bg1"/>
                </a:solidFill>
              </a:rPr>
              <a:t>Church</a:t>
            </a:r>
          </a:p>
        </p:txBody>
      </p:sp>
      <p:sp>
        <p:nvSpPr>
          <p:cNvPr id="4" name="TextBox 3"/>
          <p:cNvSpPr txBox="1"/>
          <p:nvPr/>
        </p:nvSpPr>
        <p:spPr>
          <a:xfrm>
            <a:off x="304800" y="762000"/>
            <a:ext cx="6781800" cy="369332"/>
          </a:xfrm>
          <a:prstGeom prst="rect">
            <a:avLst/>
          </a:prstGeom>
          <a:noFill/>
        </p:spPr>
        <p:txBody>
          <a:bodyPr wrap="square" rtlCol="0">
            <a:spAutoFit/>
          </a:bodyPr>
          <a:lstStyle/>
          <a:p>
            <a:r>
              <a:rPr lang="en-US" dirty="0" smtClean="0"/>
              <a:t>PRACTICE</a:t>
            </a:r>
            <a:endParaRPr lang="en-US" dirty="0"/>
          </a:p>
        </p:txBody>
      </p:sp>
    </p:spTree>
    <p:extLst>
      <p:ext uri="{BB962C8B-B14F-4D97-AF65-F5344CB8AC3E}">
        <p14:creationId xmlns:p14="http://schemas.microsoft.com/office/powerpoint/2010/main" val="1163584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839201" cy="914400"/>
          </a:xfrm>
        </p:spPr>
        <p:txBody>
          <a:bodyPr>
            <a:normAutofit/>
          </a:bodyPr>
          <a:lstStyle/>
          <a:p>
            <a:r>
              <a:rPr lang="en-US" sz="3200" b="1" dirty="0" smtClean="0"/>
              <a:t>Session 2:  With Words and Actions: Do It!</a:t>
            </a:r>
            <a:endParaRPr lang="en-US" sz="3200" b="1" dirty="0"/>
          </a:p>
        </p:txBody>
      </p:sp>
      <p:sp>
        <p:nvSpPr>
          <p:cNvPr id="3" name="Content Placeholder 2"/>
          <p:cNvSpPr>
            <a:spLocks noGrp="1"/>
          </p:cNvSpPr>
          <p:nvPr>
            <p:ph idx="1"/>
          </p:nvPr>
        </p:nvSpPr>
        <p:spPr>
          <a:xfrm>
            <a:off x="228600" y="1600200"/>
            <a:ext cx="8915400" cy="5486400"/>
          </a:xfrm>
        </p:spPr>
        <p:txBody>
          <a:bodyPr>
            <a:normAutofit/>
          </a:bodyPr>
          <a:lstStyle/>
          <a:p>
            <a:r>
              <a:rPr lang="en-US" sz="2600" dirty="0" smtClean="0"/>
              <a:t>Symbols and Supplies</a:t>
            </a:r>
          </a:p>
          <a:p>
            <a:pPr lvl="1"/>
            <a:r>
              <a:rPr lang="en-US" sz="2400" dirty="0" smtClean="0"/>
              <a:t>Image of a Path     </a:t>
            </a:r>
            <a:r>
              <a:rPr lang="en-US" sz="2000" dirty="0" smtClean="0"/>
              <a:t>(Way to Emmaus)</a:t>
            </a:r>
          </a:p>
          <a:p>
            <a:pPr lvl="1"/>
            <a:r>
              <a:rPr lang="en-US" sz="2400" b="1" dirty="0" smtClean="0"/>
              <a:t>Fount and bottles of Holy Water </a:t>
            </a:r>
            <a:br>
              <a:rPr lang="en-US" sz="2400" b="1" dirty="0" smtClean="0"/>
            </a:br>
            <a:r>
              <a:rPr lang="en-US" sz="2400" dirty="0" smtClean="0"/>
              <a:t>for each participant</a:t>
            </a:r>
          </a:p>
          <a:p>
            <a:pPr lvl="1"/>
            <a:r>
              <a:rPr lang="en-US" sz="2400" dirty="0" smtClean="0"/>
              <a:t>Basket with Mission and Consultation Journals)</a:t>
            </a:r>
          </a:p>
          <a:p>
            <a:pPr lvl="1"/>
            <a:r>
              <a:rPr lang="en-US" sz="2400" dirty="0" smtClean="0"/>
              <a:t>Music and player/speakers</a:t>
            </a:r>
          </a:p>
          <a:p>
            <a:pPr lvl="1"/>
            <a:r>
              <a:rPr lang="en-US" sz="2400" dirty="0" smtClean="0"/>
              <a:t>Green plant with abundant leaves</a:t>
            </a:r>
          </a:p>
        </p:txBody>
      </p:sp>
      <p:sp>
        <p:nvSpPr>
          <p:cNvPr id="46082" name="AutoShape 2"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Bottles of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92" name="AutoShape 12" descr="Image result for namet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result for clear bowl with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Image result for clear bowl with water"/>
          <p:cNvPicPr>
            <a:picLocks noChangeAspect="1" noChangeArrowheads="1"/>
          </p:cNvPicPr>
          <p:nvPr/>
        </p:nvPicPr>
        <p:blipFill>
          <a:blip r:embed="rId3" cstate="print"/>
          <a:srcRect b="9091"/>
          <a:stretch>
            <a:fillRect/>
          </a:stretch>
        </p:blipFill>
        <p:spPr bwMode="auto">
          <a:xfrm>
            <a:off x="6315588" y="1295400"/>
            <a:ext cx="2599812" cy="1752600"/>
          </a:xfrm>
          <a:prstGeom prst="rect">
            <a:avLst/>
          </a:prstGeom>
          <a:noFill/>
        </p:spPr>
      </p:pic>
      <p:sp>
        <p:nvSpPr>
          <p:cNvPr id="32774" name="AutoShape 6" descr="Image result for green plant with le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6" name="Picture 8" descr="Image result for green plant with leaves"/>
          <p:cNvPicPr>
            <a:picLocks noChangeAspect="1" noChangeArrowheads="1"/>
          </p:cNvPicPr>
          <p:nvPr/>
        </p:nvPicPr>
        <p:blipFill>
          <a:blip r:embed="rId4" cstate="print"/>
          <a:srcRect/>
          <a:stretch>
            <a:fillRect/>
          </a:stretch>
        </p:blipFill>
        <p:spPr bwMode="auto">
          <a:xfrm>
            <a:off x="4038600" y="4495800"/>
            <a:ext cx="3276600" cy="212567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066800"/>
          </a:xfrm>
        </p:spPr>
        <p:txBody>
          <a:bodyPr/>
          <a:lstStyle/>
          <a:p>
            <a:r>
              <a:rPr lang="es-ES" sz="2800" b="1" dirty="0" smtClean="0">
                <a:solidFill>
                  <a:srgbClr val="FF0000"/>
                </a:solidFill>
              </a:rPr>
              <a:t>SECOND SESSION  </a:t>
            </a:r>
            <a:r>
              <a:rPr lang="es-ES" sz="2800" b="1" dirty="0" err="1" smtClean="0">
                <a:solidFill>
                  <a:srgbClr val="FF0000"/>
                </a:solidFill>
              </a:rPr>
              <a:t>Start</a:t>
            </a:r>
            <a:r>
              <a:rPr lang="es-ES" sz="2800" b="1" dirty="0">
                <a:solidFill>
                  <a:srgbClr val="FF0000"/>
                </a:solidFill>
              </a:rPr>
              <a:t> </a:t>
            </a:r>
            <a:r>
              <a:rPr lang="es-ES" sz="2800" b="1" dirty="0" err="1" smtClean="0">
                <a:solidFill>
                  <a:srgbClr val="FF0000"/>
                </a:solidFill>
              </a:rPr>
              <a:t>with</a:t>
            </a:r>
            <a:r>
              <a:rPr lang="es-ES" sz="2800" b="1" dirty="0" smtClean="0">
                <a:solidFill>
                  <a:srgbClr val="FF0000"/>
                </a:solidFill>
              </a:rPr>
              <a:t> the </a:t>
            </a:r>
            <a:r>
              <a:rPr lang="es-ES" sz="2800" b="1" dirty="0" err="1" smtClean="0">
                <a:solidFill>
                  <a:srgbClr val="FF0000"/>
                </a:solidFill>
              </a:rPr>
              <a:t>Prayer</a:t>
            </a:r>
            <a:endParaRPr lang="en-US" sz="2800" dirty="0"/>
          </a:p>
        </p:txBody>
      </p:sp>
      <p:sp>
        <p:nvSpPr>
          <p:cNvPr id="3" name="Content Placeholder 2"/>
          <p:cNvSpPr>
            <a:spLocks noGrp="1"/>
          </p:cNvSpPr>
          <p:nvPr>
            <p:ph idx="1"/>
          </p:nvPr>
        </p:nvSpPr>
        <p:spPr>
          <a:xfrm>
            <a:off x="152400" y="1905000"/>
            <a:ext cx="8382000" cy="4648200"/>
          </a:xfrm>
        </p:spPr>
        <p:txBody>
          <a:bodyPr>
            <a:normAutofit/>
          </a:bodyPr>
          <a:lstStyle/>
          <a:p>
            <a:pPr marL="109728" indent="0">
              <a:buNone/>
            </a:pPr>
            <a:r>
              <a:rPr lang="en-US" sz="2000" dirty="0" smtClean="0"/>
              <a:t>Song: </a:t>
            </a:r>
            <a:r>
              <a:rPr lang="en-US" sz="2000" dirty="0" err="1" smtClean="0"/>
              <a:t>Pescador</a:t>
            </a:r>
            <a:r>
              <a:rPr lang="en-US" sz="2000" dirty="0" smtClean="0"/>
              <a:t> de hombres</a:t>
            </a:r>
          </a:p>
          <a:p>
            <a:pPr marL="109728" indent="0">
              <a:buNone/>
            </a:pPr>
            <a:r>
              <a:rPr lang="en-US" sz="2000" dirty="0" smtClean="0"/>
              <a:t>Reading : Guide:  pg. 19  </a:t>
            </a:r>
            <a:r>
              <a:rPr lang="en-US" sz="2000" dirty="0" err="1" smtClean="0"/>
              <a:t>Lc</a:t>
            </a:r>
            <a:r>
              <a:rPr lang="en-US" sz="2000" dirty="0" smtClean="0"/>
              <a:t>. 24, 17 -20</a:t>
            </a:r>
          </a:p>
          <a:p>
            <a:pPr marL="109728" indent="0">
              <a:buNone/>
            </a:pPr>
            <a:r>
              <a:rPr lang="en-US" sz="2000" dirty="0" smtClean="0"/>
              <a:t>and reflection. </a:t>
            </a:r>
          </a:p>
          <a:p>
            <a:pPr marL="109728" indent="0">
              <a:buNone/>
            </a:pPr>
            <a:r>
              <a:rPr lang="en-US" sz="2000" dirty="0" smtClean="0"/>
              <a:t>Continue with the Plan for the 2nd.Session</a:t>
            </a:r>
          </a:p>
          <a:p>
            <a:pPr marL="109728" indent="0">
              <a:buNone/>
            </a:pPr>
            <a:r>
              <a:rPr lang="en-US" sz="2000" dirty="0" smtClean="0"/>
              <a:t/>
            </a:r>
            <a:br>
              <a:rPr lang="en-US" sz="2000" dirty="0" smtClean="0"/>
            </a:br>
            <a:r>
              <a:rPr lang="en-US" sz="2000" dirty="0" smtClean="0"/>
              <a:t>Continue with the practice with the </a:t>
            </a:r>
            <a:br>
              <a:rPr lang="en-US" sz="2000" dirty="0" smtClean="0"/>
            </a:br>
            <a:r>
              <a:rPr lang="en-US" sz="2000" dirty="0" smtClean="0"/>
              <a:t>questions from the Diocesan Journal</a:t>
            </a:r>
          </a:p>
          <a:p>
            <a:pPr marL="109728" indent="0">
              <a:buNone/>
            </a:pPr>
            <a:r>
              <a:rPr lang="en-US" sz="2000" dirty="0" smtClean="0"/>
              <a:t>At the end(Celebrate, Guide pg. 24)</a:t>
            </a:r>
            <a:br>
              <a:rPr lang="en-US" sz="2000" dirty="0" smtClean="0"/>
            </a:br>
            <a:r>
              <a:rPr lang="en-US" sz="2000" dirty="0" smtClean="0"/>
              <a:t>pray and blessed each other with the water .</a:t>
            </a:r>
          </a:p>
          <a:p>
            <a:pPr marL="109728" indent="0">
              <a:buNone/>
            </a:pPr>
            <a:r>
              <a:rPr lang="en-US" sz="2000" dirty="0" smtClean="0"/>
              <a:t>With the ending song  each person receives a </a:t>
            </a:r>
          </a:p>
          <a:p>
            <a:pPr marL="109728" indent="0">
              <a:buNone/>
            </a:pPr>
            <a:r>
              <a:rPr lang="en-US" sz="2000" dirty="0" smtClean="0"/>
              <a:t>bottle of Blessed Water.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075" y="1593632"/>
            <a:ext cx="3067975"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9326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3199160"/>
              </p:ext>
            </p:extLst>
          </p:nvPr>
        </p:nvGraphicFramePr>
        <p:xfrm>
          <a:off x="0" y="914400"/>
          <a:ext cx="8915400" cy="5715000"/>
        </p:xfrm>
        <a:graphic>
          <a:graphicData uri="http://schemas.openxmlformats.org/drawingml/2006/table">
            <a:tbl>
              <a:tblPr firstRow="1" firstCol="1" bandRow="1" bandCol="1">
                <a:tableStyleId>{5C22544A-7EE6-4342-B048-85BDC9FD1C3A}</a:tableStyleId>
              </a:tblPr>
              <a:tblGrid>
                <a:gridCol w="990741"/>
                <a:gridCol w="1140239"/>
                <a:gridCol w="2679561"/>
                <a:gridCol w="1539322"/>
                <a:gridCol w="2565537"/>
              </a:tblGrid>
              <a:tr h="5715000">
                <a:tc>
                  <a:txBody>
                    <a:bodyPr/>
                    <a:lstStyle/>
                    <a:p>
                      <a:pPr marL="0" marR="0">
                        <a:lnSpc>
                          <a:spcPct val="115000"/>
                        </a:lnSpc>
                        <a:spcBef>
                          <a:spcPts val="0"/>
                        </a:spcBef>
                        <a:spcAft>
                          <a:spcPts val="0"/>
                        </a:spcAft>
                      </a:pPr>
                      <a:r>
                        <a:rPr lang="en-US" sz="1400" dirty="0">
                          <a:effectLst/>
                        </a:rPr>
                        <a:t>II. With </a:t>
                      </a:r>
                      <a:r>
                        <a:rPr lang="en-US" sz="1400" dirty="0" err="1">
                          <a:effectLst/>
                        </a:rPr>
                        <a:t>wodks</a:t>
                      </a:r>
                      <a:r>
                        <a:rPr lang="en-US" sz="1400" dirty="0">
                          <a:effectLst/>
                        </a:rPr>
                        <a:t> and actions: Do it!</a:t>
                      </a:r>
                      <a:endParaRPr lang="en-US" sz="1400" dirty="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a:effectLst/>
                        </a:rPr>
                        <a:t>To face the difficulties and trials as Catholics in the USA, and to encourage the need for an outgoing church.</a:t>
                      </a:r>
                      <a:endParaRPr lang="en-US" sz="140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dirty="0">
                          <a:effectLst/>
                        </a:rPr>
                        <a:t>To See: Identify the current challenges (personal and of the community)</a:t>
                      </a:r>
                    </a:p>
                    <a:p>
                      <a:pPr marL="0" marR="0">
                        <a:lnSpc>
                          <a:spcPct val="115000"/>
                        </a:lnSpc>
                        <a:spcBef>
                          <a:spcPts val="0"/>
                        </a:spcBef>
                        <a:spcAft>
                          <a:spcPts val="0"/>
                        </a:spcAft>
                      </a:pPr>
                      <a:r>
                        <a:rPr lang="en-US" sz="1400" dirty="0">
                          <a:effectLst/>
                        </a:rPr>
                        <a:t>Jesus gets involved, me too, but you have to know how to listen</a:t>
                      </a:r>
                    </a:p>
                    <a:p>
                      <a:pPr marL="0" marR="0">
                        <a:lnSpc>
                          <a:spcPct val="115000"/>
                        </a:lnSpc>
                        <a:spcBef>
                          <a:spcPts val="0"/>
                        </a:spcBef>
                        <a:spcAft>
                          <a:spcPts val="0"/>
                        </a:spcAft>
                      </a:pPr>
                      <a:r>
                        <a:rPr lang="en-US" sz="1400" dirty="0">
                          <a:effectLst/>
                        </a:rPr>
                        <a:t>To think: A Friend </a:t>
                      </a:r>
                      <a:r>
                        <a:rPr lang="en-US" sz="1400" dirty="0" smtClean="0">
                          <a:effectLst/>
                        </a:rPr>
                        <a:t>reaches</a:t>
                      </a:r>
                      <a:r>
                        <a:rPr lang="en-US" sz="1400" baseline="0" dirty="0" smtClean="0">
                          <a:effectLst/>
                        </a:rPr>
                        <a:t> out </a:t>
                      </a:r>
                      <a:r>
                        <a:rPr lang="en-US" sz="1400" dirty="0" smtClean="0">
                          <a:effectLst/>
                        </a:rPr>
                        <a:t>in </a:t>
                      </a:r>
                      <a:r>
                        <a:rPr lang="en-US" sz="1400" dirty="0">
                          <a:effectLst/>
                        </a:rPr>
                        <a:t>the difficult moments. </a:t>
                      </a:r>
                      <a:r>
                        <a:rPr lang="en-US" sz="1400" dirty="0">
                          <a:solidFill>
                            <a:srgbClr val="FFC000"/>
                          </a:solidFill>
                          <a:effectLst/>
                        </a:rPr>
                        <a:t>Our people have experienced </a:t>
                      </a:r>
                      <a:r>
                        <a:rPr lang="en-US" sz="1400" dirty="0" smtClean="0">
                          <a:solidFill>
                            <a:srgbClr val="FFC000"/>
                          </a:solidFill>
                          <a:effectLst/>
                        </a:rPr>
                        <a:t>this </a:t>
                      </a:r>
                      <a:r>
                        <a:rPr lang="en-US" sz="1400" dirty="0">
                          <a:solidFill>
                            <a:srgbClr val="FFC000"/>
                          </a:solidFill>
                          <a:effectLst/>
                        </a:rPr>
                        <a:t>and our faith has been the source of strength.</a:t>
                      </a:r>
                    </a:p>
                    <a:p>
                      <a:pPr marL="0" marR="0">
                        <a:lnSpc>
                          <a:spcPct val="115000"/>
                        </a:lnSpc>
                        <a:spcBef>
                          <a:spcPts val="0"/>
                        </a:spcBef>
                        <a:spcAft>
                          <a:spcPts val="0"/>
                        </a:spcAft>
                      </a:pPr>
                      <a:r>
                        <a:rPr lang="en-US" sz="1400" dirty="0">
                          <a:effectLst/>
                        </a:rPr>
                        <a:t>To Act: Getting involved without fear, with determination, trusting God ...</a:t>
                      </a:r>
                    </a:p>
                    <a:p>
                      <a:pPr marL="0" marR="0">
                        <a:lnSpc>
                          <a:spcPct val="115000"/>
                        </a:lnSpc>
                        <a:spcBef>
                          <a:spcPts val="0"/>
                        </a:spcBef>
                        <a:spcAft>
                          <a:spcPts val="0"/>
                        </a:spcAft>
                      </a:pPr>
                      <a:r>
                        <a:rPr lang="en-US" sz="1400" dirty="0">
                          <a:effectLst/>
                        </a:rPr>
                        <a:t>To Celebrate: Lord, give us your water</a:t>
                      </a:r>
                    </a:p>
                    <a:p>
                      <a:pPr marL="0" marR="0">
                        <a:lnSpc>
                          <a:spcPct val="115000"/>
                        </a:lnSpc>
                        <a:spcBef>
                          <a:spcPts val="0"/>
                        </a:spcBef>
                        <a:spcAft>
                          <a:spcPts val="0"/>
                        </a:spcAft>
                      </a:pPr>
                      <a:r>
                        <a:rPr lang="en-US" sz="1400" dirty="0">
                          <a:effectLst/>
                        </a:rPr>
                        <a:t>Going out: daring to overcome barriers and challenges</a:t>
                      </a:r>
                      <a:endParaRPr lang="en-US" sz="1400" dirty="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a:effectLst/>
                        </a:rPr>
                        <a:t>Approach the person with genuine interest.</a:t>
                      </a:r>
                    </a:p>
                    <a:p>
                      <a:pPr marL="0" marR="0">
                        <a:lnSpc>
                          <a:spcPct val="115000"/>
                        </a:lnSpc>
                        <a:spcBef>
                          <a:spcPts val="0"/>
                        </a:spcBef>
                        <a:spcAft>
                          <a:spcPts val="0"/>
                        </a:spcAft>
                      </a:pPr>
                      <a:r>
                        <a:rPr lang="en-US" sz="1400">
                          <a:effectLst/>
                        </a:rPr>
                        <a:t>Start a respectful dialogue.</a:t>
                      </a:r>
                    </a:p>
                    <a:p>
                      <a:pPr marL="0" marR="0">
                        <a:lnSpc>
                          <a:spcPct val="115000"/>
                        </a:lnSpc>
                        <a:spcBef>
                          <a:spcPts val="0"/>
                        </a:spcBef>
                        <a:spcAft>
                          <a:spcPts val="0"/>
                        </a:spcAft>
                      </a:pPr>
                      <a:r>
                        <a:rPr lang="en-US" sz="1400">
                          <a:effectLst/>
                        </a:rPr>
                        <a:t>Express interest in understanding their environment.</a:t>
                      </a:r>
                    </a:p>
                    <a:p>
                      <a:pPr marL="0" marR="0">
                        <a:lnSpc>
                          <a:spcPct val="115000"/>
                        </a:lnSpc>
                        <a:spcBef>
                          <a:spcPts val="0"/>
                        </a:spcBef>
                        <a:spcAft>
                          <a:spcPts val="0"/>
                        </a:spcAft>
                      </a:pPr>
                      <a:r>
                        <a:rPr lang="en-US" sz="1400">
                          <a:effectLst/>
                        </a:rPr>
                        <a:t>Inviting the person to identify a periphery and reflect on the struggles that exist there.</a:t>
                      </a:r>
                      <a:endParaRPr lang="en-US" sz="1400">
                        <a:effectLst/>
                        <a:latin typeface="Calibri"/>
                        <a:ea typeface="Calibri"/>
                        <a:cs typeface="Times New Roman"/>
                      </a:endParaRPr>
                    </a:p>
                  </a:txBody>
                  <a:tcPr marL="63152" marR="63152" marT="0" marB="0"/>
                </a:tc>
                <a:tc>
                  <a:txBody>
                    <a:bodyPr/>
                    <a:lstStyle/>
                    <a:p>
                      <a:r>
                        <a:rPr lang="en-US" sz="1400" dirty="0">
                          <a:effectLst/>
                        </a:rPr>
                        <a:t>1. </a:t>
                      </a:r>
                      <a:r>
                        <a:rPr lang="en-US" sz="1400" b="0" dirty="0">
                          <a:solidFill>
                            <a:schemeClr val="bg1">
                              <a:lumMod val="95000"/>
                            </a:schemeClr>
                          </a:solidFill>
                          <a:effectLst/>
                        </a:rPr>
                        <a:t>Describe 3 unmet expectations of Hispanic people in the </a:t>
                      </a:r>
                      <a:r>
                        <a:rPr lang="en-US" sz="1400" b="0" dirty="0" smtClean="0">
                          <a:solidFill>
                            <a:schemeClr val="bg1">
                              <a:lumMod val="95000"/>
                            </a:schemeClr>
                          </a:solidFill>
                          <a:effectLst/>
                        </a:rPr>
                        <a:t>US</a:t>
                      </a:r>
                      <a:br>
                        <a:rPr lang="en-US" sz="1400" b="0" dirty="0" smtClean="0">
                          <a:solidFill>
                            <a:schemeClr val="bg1">
                              <a:lumMod val="95000"/>
                            </a:schemeClr>
                          </a:solidFill>
                          <a:effectLst/>
                        </a:rPr>
                      </a:br>
                      <a:endParaRPr lang="en-US" sz="1400" b="0" dirty="0">
                        <a:solidFill>
                          <a:schemeClr val="bg1">
                            <a:lumMod val="95000"/>
                          </a:schemeClr>
                        </a:solidFill>
                        <a:effectLst/>
                      </a:endParaRPr>
                    </a:p>
                    <a:p>
                      <a:r>
                        <a:rPr lang="en-US" sz="1400" b="0" dirty="0">
                          <a:solidFill>
                            <a:schemeClr val="bg1">
                              <a:lumMod val="95000"/>
                            </a:schemeClr>
                          </a:solidFill>
                          <a:effectLst/>
                        </a:rPr>
                        <a:t>2. What does the parish do that expresses genuine interest in the struggles people face? How do Catholics find strength to overcome their struggles</a:t>
                      </a:r>
                      <a:r>
                        <a:rPr lang="en-US" sz="1400" b="0" dirty="0" smtClean="0">
                          <a:solidFill>
                            <a:schemeClr val="bg1">
                              <a:lumMod val="95000"/>
                            </a:schemeClr>
                          </a:solidFill>
                          <a:effectLst/>
                        </a:rPr>
                        <a:t>?</a:t>
                      </a:r>
                      <a:br>
                        <a:rPr lang="en-US" sz="1400" b="0" dirty="0" smtClean="0">
                          <a:solidFill>
                            <a:schemeClr val="bg1">
                              <a:lumMod val="95000"/>
                            </a:schemeClr>
                          </a:solidFill>
                          <a:effectLst/>
                        </a:rPr>
                      </a:br>
                      <a:endParaRPr lang="en-US" sz="1400" b="0" dirty="0">
                        <a:solidFill>
                          <a:schemeClr val="bg1">
                            <a:lumMod val="95000"/>
                          </a:schemeClr>
                        </a:solidFill>
                        <a:effectLst/>
                      </a:endParaRPr>
                    </a:p>
                    <a:p>
                      <a:r>
                        <a:rPr lang="en-US" sz="1400" b="0" dirty="0">
                          <a:solidFill>
                            <a:schemeClr val="bg1">
                              <a:lumMod val="95000"/>
                            </a:schemeClr>
                          </a:solidFill>
                          <a:effectLst/>
                        </a:rPr>
                        <a:t>3 Identify outreach ministries that offer accompaniment. If none, what ministries of accompaniment would you like to see</a:t>
                      </a:r>
                      <a:r>
                        <a:rPr lang="en-US" sz="1400" b="0" dirty="0" smtClean="0">
                          <a:solidFill>
                            <a:schemeClr val="bg1">
                              <a:lumMod val="95000"/>
                            </a:schemeClr>
                          </a:solidFill>
                          <a:effectLst/>
                        </a:rPr>
                        <a:t>?</a:t>
                      </a:r>
                      <a:br>
                        <a:rPr lang="en-US" sz="1400" b="0" dirty="0" smtClean="0">
                          <a:solidFill>
                            <a:schemeClr val="bg1">
                              <a:lumMod val="95000"/>
                            </a:schemeClr>
                          </a:solidFill>
                          <a:effectLst/>
                        </a:rPr>
                      </a:br>
                      <a:endParaRPr lang="en-US" sz="1400" b="0" dirty="0">
                        <a:solidFill>
                          <a:schemeClr val="bg1">
                            <a:lumMod val="95000"/>
                          </a:schemeClr>
                        </a:solidFill>
                        <a:effectLst/>
                      </a:endParaRPr>
                    </a:p>
                    <a:p>
                      <a:r>
                        <a:rPr lang="en-US" sz="1400" b="0" dirty="0">
                          <a:solidFill>
                            <a:schemeClr val="bg1">
                              <a:lumMod val="95000"/>
                            </a:schemeClr>
                          </a:solidFill>
                          <a:effectLst/>
                        </a:rPr>
                        <a:t>4. Identify 3 hopes of Hispanics from different generation or ages</a:t>
                      </a:r>
                      <a:endParaRPr lang="en-US" sz="1400" b="0" dirty="0">
                        <a:solidFill>
                          <a:schemeClr val="bg1">
                            <a:lumMod val="95000"/>
                          </a:schemeClr>
                        </a:solidFill>
                        <a:effectLst/>
                        <a:latin typeface="Calibri"/>
                      </a:endParaRPr>
                    </a:p>
                  </a:txBody>
                  <a:tcPr marL="63152" marR="63152" marT="0" marB="0"/>
                </a:tc>
              </a:tr>
            </a:tbl>
          </a:graphicData>
        </a:graphic>
      </p:graphicFrame>
      <p:sp>
        <p:nvSpPr>
          <p:cNvPr id="6" name="TextBox 5"/>
          <p:cNvSpPr txBox="1"/>
          <p:nvPr/>
        </p:nvSpPr>
        <p:spPr>
          <a:xfrm>
            <a:off x="152400" y="457200"/>
            <a:ext cx="4724400" cy="369332"/>
          </a:xfrm>
          <a:prstGeom prst="rect">
            <a:avLst/>
          </a:prstGeom>
          <a:noFill/>
        </p:spPr>
        <p:txBody>
          <a:bodyPr wrap="square" rtlCol="0">
            <a:spAutoFit/>
          </a:bodyPr>
          <a:lstStyle/>
          <a:p>
            <a:r>
              <a:rPr lang="en-US" dirty="0" smtClean="0"/>
              <a:t>Plan for the Second Session</a:t>
            </a:r>
            <a:endParaRPr lang="en-US" dirty="0"/>
          </a:p>
        </p:txBody>
      </p:sp>
    </p:spTree>
    <p:extLst>
      <p:ext uri="{BB962C8B-B14F-4D97-AF65-F5344CB8AC3E}">
        <p14:creationId xmlns:p14="http://schemas.microsoft.com/office/powerpoint/2010/main" val="140441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152400" y="1828800"/>
            <a:ext cx="8763000" cy="4172712"/>
          </a:xfrm>
        </p:spPr>
        <p:txBody>
          <a:bodyPr>
            <a:noAutofit/>
          </a:bodyPr>
          <a:lstStyle/>
          <a:p>
            <a:pPr marL="0" indent="0">
              <a:lnSpc>
                <a:spcPct val="115000"/>
              </a:lnSpc>
              <a:spcBef>
                <a:spcPts val="0"/>
              </a:spcBef>
              <a:buNone/>
            </a:pPr>
            <a:r>
              <a:rPr lang="en-US" sz="2200" dirty="0" smtClean="0"/>
              <a:t>1. </a:t>
            </a:r>
            <a:r>
              <a:rPr lang="en-US" sz="2400" dirty="0" smtClean="0"/>
              <a:t>Describe 3 unmet expectations of Hispanic people in the USA</a:t>
            </a:r>
            <a:endParaRPr lang="en-US" sz="2400" dirty="0">
              <a:solidFill>
                <a:srgbClr val="FF0000"/>
              </a:solidFill>
            </a:endParaRPr>
          </a:p>
          <a:p>
            <a:pPr marL="0" indent="0">
              <a:lnSpc>
                <a:spcPct val="115000"/>
              </a:lnSpc>
              <a:spcBef>
                <a:spcPts val="0"/>
              </a:spcBef>
              <a:buNone/>
            </a:pPr>
            <a:r>
              <a:rPr lang="en-US" sz="2200" dirty="0">
                <a:solidFill>
                  <a:srgbClr val="FF0000"/>
                </a:solidFill>
              </a:rPr>
              <a:t>Your short response &amp; what to respond to the other person</a:t>
            </a:r>
            <a:endParaRPr lang="en-US" sz="2200" dirty="0"/>
          </a:p>
          <a:p>
            <a:pPr marL="109728" indent="0">
              <a:buNone/>
            </a:pPr>
            <a:endParaRPr lang="en-US" sz="2200" dirty="0" smtClean="0"/>
          </a:p>
          <a:p>
            <a:pPr marL="109728" indent="0">
              <a:buNone/>
            </a:pPr>
            <a:endParaRPr lang="en-US" sz="2200" dirty="0" smtClean="0"/>
          </a:p>
          <a:p>
            <a:r>
              <a:rPr lang="en-US" sz="2200" dirty="0" smtClean="0"/>
              <a:t>2</a:t>
            </a:r>
            <a:r>
              <a:rPr lang="en-US" sz="2200" dirty="0"/>
              <a:t>. </a:t>
            </a:r>
            <a:r>
              <a:rPr lang="en-US" sz="2400" dirty="0"/>
              <a:t>What does the parish do that expresses genuine interest in the struggles people face? How do Catholics find strength to overcome their struggles</a:t>
            </a:r>
            <a:r>
              <a:rPr lang="en-US" sz="2400" dirty="0" smtClean="0"/>
              <a:t>?</a:t>
            </a:r>
            <a:endParaRPr lang="en-US" sz="2400" dirty="0" smtClean="0">
              <a:solidFill>
                <a:srgbClr val="FF0000"/>
              </a:solidFill>
            </a:endParaRPr>
          </a:p>
          <a:p>
            <a:pPr marL="109728" indent="0">
              <a:buNone/>
            </a:pPr>
            <a:r>
              <a:rPr lang="en-US" sz="2200" dirty="0" smtClean="0">
                <a:solidFill>
                  <a:srgbClr val="FF0000"/>
                </a:solidFill>
              </a:rPr>
              <a:t>Your </a:t>
            </a:r>
            <a:r>
              <a:rPr lang="en-US" sz="2200" dirty="0">
                <a:solidFill>
                  <a:srgbClr val="FF0000"/>
                </a:solidFill>
              </a:rPr>
              <a:t>short response &amp; what to respond to the other person</a:t>
            </a:r>
            <a:endParaRPr lang="en-US" sz="2200" dirty="0">
              <a:solidFill>
                <a:schemeClr val="bg1"/>
              </a:solidFill>
            </a:endParaRPr>
          </a:p>
          <a:p>
            <a:endParaRPr lang="en-US" sz="2200" dirty="0"/>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p:txBody>
      </p:sp>
    </p:spTree>
    <p:extLst>
      <p:ext uri="{BB962C8B-B14F-4D97-AF65-F5344CB8AC3E}">
        <p14:creationId xmlns:p14="http://schemas.microsoft.com/office/powerpoint/2010/main" val="21893228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381000" y="1676400"/>
            <a:ext cx="8229600" cy="5029200"/>
          </a:xfrm>
        </p:spPr>
        <p:txBody>
          <a:bodyPr>
            <a:normAutofit/>
          </a:bodyPr>
          <a:lstStyle/>
          <a:p>
            <a:pPr marL="109728" indent="0">
              <a:buNone/>
            </a:pPr>
            <a:r>
              <a:rPr lang="en-US" sz="1800" dirty="0" smtClean="0"/>
              <a:t/>
            </a:r>
            <a:br>
              <a:rPr lang="en-US" sz="1800" dirty="0" smtClean="0"/>
            </a:br>
            <a:r>
              <a:rPr lang="en-US" sz="2000" dirty="0" smtClean="0"/>
              <a:t>3. </a:t>
            </a:r>
            <a:r>
              <a:rPr lang="en-US" sz="2400" dirty="0"/>
              <a:t>Identify outreach ministries that offer accompaniment. If none, what ministries of accompaniment would you like to see?</a:t>
            </a:r>
            <a:br>
              <a:rPr lang="en-US" sz="2400" dirty="0"/>
            </a:br>
            <a:r>
              <a:rPr lang="en-US" sz="1800" dirty="0" smtClean="0">
                <a:solidFill>
                  <a:srgbClr val="FF0000"/>
                </a:solidFill>
              </a:rPr>
              <a:t>Your </a:t>
            </a:r>
            <a:r>
              <a:rPr lang="en-US" sz="1800" dirty="0">
                <a:solidFill>
                  <a:srgbClr val="FF0000"/>
                </a:solidFill>
              </a:rPr>
              <a:t>short response &amp; what to respond to the other </a:t>
            </a:r>
            <a:r>
              <a:rPr lang="en-US" sz="1800" dirty="0" smtClean="0">
                <a:solidFill>
                  <a:srgbClr val="FF0000"/>
                </a:solidFill>
              </a:rPr>
              <a:t>person</a:t>
            </a:r>
          </a:p>
          <a:p>
            <a:pPr marL="0" indent="0">
              <a:lnSpc>
                <a:spcPct val="115000"/>
              </a:lnSpc>
              <a:spcBef>
                <a:spcPts val="0"/>
              </a:spcBef>
              <a:buNone/>
            </a:pPr>
            <a:endParaRPr lang="en-US" sz="1800" dirty="0"/>
          </a:p>
          <a:p>
            <a:pPr marL="109728" indent="0">
              <a:buNone/>
            </a:pPr>
            <a:r>
              <a:rPr lang="en-US" sz="1800" dirty="0"/>
              <a:t>4. </a:t>
            </a:r>
            <a:r>
              <a:rPr lang="en-US" sz="2000" dirty="0"/>
              <a:t>Identify 3 hopes of Hispanics from different generation or </a:t>
            </a:r>
            <a:r>
              <a:rPr lang="en-US" sz="2000" dirty="0" smtClean="0"/>
              <a:t>ages</a:t>
            </a:r>
            <a:endParaRPr lang="en-US" sz="1800" dirty="0"/>
          </a:p>
          <a:p>
            <a:pPr marL="109728" indent="0">
              <a:buNone/>
            </a:pPr>
            <a:r>
              <a:rPr lang="en-US" sz="1800" dirty="0" smtClean="0">
                <a:solidFill>
                  <a:srgbClr val="FF0000"/>
                </a:solidFill>
              </a:rPr>
              <a:t>Your </a:t>
            </a:r>
            <a:r>
              <a:rPr lang="en-US" sz="1800" dirty="0">
                <a:solidFill>
                  <a:srgbClr val="FF0000"/>
                </a:solidFill>
              </a:rPr>
              <a:t>short response &amp; what to respond to the other person</a:t>
            </a:r>
            <a:endParaRPr lang="en-US" sz="1800" dirty="0">
              <a:solidFill>
                <a:schemeClr val="bg1"/>
              </a:solidFill>
            </a:endParaRPr>
          </a:p>
          <a:p>
            <a:endParaRPr lang="en-US" sz="1800" dirty="0"/>
          </a:p>
          <a:p>
            <a:pPr marL="0" indent="0">
              <a:lnSpc>
                <a:spcPct val="115000"/>
              </a:lnSpc>
              <a:spcBef>
                <a:spcPts val="0"/>
              </a:spcBef>
              <a:buNone/>
            </a:pPr>
            <a:endParaRPr lang="en-US" sz="1800" dirty="0">
              <a:solidFill>
                <a:srgbClr val="FF0000"/>
              </a:solidFill>
            </a:endParaRPr>
          </a:p>
          <a:p>
            <a:pPr marL="0" indent="0">
              <a:lnSpc>
                <a:spcPct val="115000"/>
              </a:lnSpc>
              <a:spcBef>
                <a:spcPts val="0"/>
              </a:spcBef>
              <a:buNone/>
            </a:pPr>
            <a:endParaRPr lang="en-US" sz="1800" dirty="0" smtClean="0">
              <a:solidFill>
                <a:srgbClr val="FF0000"/>
              </a:solidFill>
            </a:endParaRPr>
          </a:p>
          <a:p>
            <a:pPr marL="0" indent="0">
              <a:lnSpc>
                <a:spcPct val="115000"/>
              </a:lnSpc>
              <a:spcBef>
                <a:spcPts val="0"/>
              </a:spcBef>
              <a:buNone/>
            </a:pPr>
            <a:endParaRPr lang="en-US" sz="1800" dirty="0">
              <a:solidFill>
                <a:srgbClr val="FF0000"/>
              </a:solidFill>
            </a:endParaRPr>
          </a:p>
          <a:p>
            <a:pPr marL="0" indent="0">
              <a:lnSpc>
                <a:spcPct val="115000"/>
              </a:lnSpc>
              <a:spcBef>
                <a:spcPts val="0"/>
              </a:spcBef>
              <a:buNone/>
            </a:pPr>
            <a:endParaRPr lang="en-US" sz="1800" dirty="0" smtClean="0">
              <a:solidFill>
                <a:srgbClr val="FF0000"/>
              </a:solidFill>
            </a:endParaRPr>
          </a:p>
        </p:txBody>
      </p:sp>
    </p:spTree>
    <p:extLst>
      <p:ext uri="{BB962C8B-B14F-4D97-AF65-F5344CB8AC3E}">
        <p14:creationId xmlns:p14="http://schemas.microsoft.com/office/powerpoint/2010/main" val="14501474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normAutofit/>
          </a:bodyPr>
          <a:lstStyle/>
          <a:p>
            <a:r>
              <a:rPr lang="en-US" sz="3200" b="1" dirty="0" smtClean="0"/>
              <a:t>Session 3:  Walking Together with Jesus</a:t>
            </a:r>
            <a:endParaRPr lang="en-US" sz="3200" b="1" dirty="0"/>
          </a:p>
        </p:txBody>
      </p:sp>
      <p:pic>
        <p:nvPicPr>
          <p:cNvPr id="30754" name="Picture 34" descr="Image result for bible"/>
          <p:cNvPicPr>
            <a:picLocks noChangeAspect="1" noChangeArrowheads="1"/>
          </p:cNvPicPr>
          <p:nvPr/>
        </p:nvPicPr>
        <p:blipFill>
          <a:blip r:embed="rId3" cstate="print"/>
          <a:srcRect/>
          <a:stretch>
            <a:fillRect/>
          </a:stretch>
        </p:blipFill>
        <p:spPr bwMode="auto">
          <a:xfrm>
            <a:off x="5438384" y="1114815"/>
            <a:ext cx="2086366" cy="1564775"/>
          </a:xfrm>
          <a:prstGeom prst="rect">
            <a:avLst/>
          </a:prstGeom>
          <a:noFill/>
        </p:spPr>
      </p:pic>
      <p:sp>
        <p:nvSpPr>
          <p:cNvPr id="3" name="Content Placeholder 2"/>
          <p:cNvSpPr>
            <a:spLocks noGrp="1"/>
          </p:cNvSpPr>
          <p:nvPr>
            <p:ph idx="1"/>
          </p:nvPr>
        </p:nvSpPr>
        <p:spPr>
          <a:xfrm>
            <a:off x="368517" y="1219200"/>
            <a:ext cx="8534400" cy="5562600"/>
          </a:xfrm>
        </p:spPr>
        <p:txBody>
          <a:bodyPr>
            <a:normAutofit/>
          </a:bodyPr>
          <a:lstStyle/>
          <a:p>
            <a:endParaRPr lang="en-US" dirty="0" smtClean="0"/>
          </a:p>
          <a:p>
            <a:r>
              <a:rPr lang="en-US" dirty="0" smtClean="0"/>
              <a:t>Symbols and Supplies</a:t>
            </a:r>
          </a:p>
          <a:p>
            <a:pPr lvl="1"/>
            <a:r>
              <a:rPr lang="en-US" sz="1800" dirty="0" smtClean="0"/>
              <a:t>Image of the Path in the center with</a:t>
            </a:r>
            <a:br>
              <a:rPr lang="en-US" sz="1800" dirty="0" smtClean="0"/>
            </a:br>
            <a:r>
              <a:rPr lang="en-US" sz="1800" dirty="0" smtClean="0"/>
              <a:t>Jesus and two people</a:t>
            </a:r>
          </a:p>
          <a:p>
            <a:pPr lvl="1"/>
            <a:r>
              <a:rPr lang="en-US" sz="1800" dirty="0" smtClean="0"/>
              <a:t>On a table</a:t>
            </a:r>
          </a:p>
          <a:p>
            <a:pPr lvl="2"/>
            <a:r>
              <a:rPr lang="en-US" sz="1800" b="1" dirty="0" smtClean="0"/>
              <a:t>Bible</a:t>
            </a:r>
          </a:p>
          <a:p>
            <a:pPr lvl="2"/>
            <a:r>
              <a:rPr lang="en-US" sz="1800" dirty="0" smtClean="0"/>
              <a:t>Basket with </a:t>
            </a:r>
            <a:r>
              <a:rPr lang="en-US" sz="1800" b="1" dirty="0" smtClean="0"/>
              <a:t>V </a:t>
            </a:r>
            <a:r>
              <a:rPr lang="en-US" sz="1800" b="1" dirty="0" err="1" smtClean="0"/>
              <a:t>Encuentro</a:t>
            </a:r>
            <a:r>
              <a:rPr lang="en-US" sz="1800" b="1" dirty="0" smtClean="0"/>
              <a:t> Wristbands</a:t>
            </a:r>
            <a:r>
              <a:rPr lang="en-US" sz="1800" dirty="0" smtClean="0"/>
              <a:t> </a:t>
            </a:r>
            <a:br>
              <a:rPr lang="en-US" sz="1800" dirty="0" smtClean="0"/>
            </a:br>
            <a:r>
              <a:rPr lang="en-US" sz="1800" dirty="0" smtClean="0"/>
              <a:t>(1 for each participant )</a:t>
            </a:r>
          </a:p>
          <a:p>
            <a:pPr lvl="1"/>
            <a:r>
              <a:rPr lang="en-US" sz="1800" dirty="0" smtClean="0"/>
              <a:t>Music and player/speaker</a:t>
            </a:r>
          </a:p>
          <a:p>
            <a:pPr lvl="1"/>
            <a:r>
              <a:rPr lang="en-US" sz="1800" dirty="0" smtClean="0"/>
              <a:t>Prayer (Celebrate)</a:t>
            </a:r>
          </a:p>
          <a:p>
            <a:pPr lvl="2"/>
            <a:endParaRPr lang="en-US" dirty="0" smtClean="0"/>
          </a:p>
          <a:p>
            <a:pPr lvl="1"/>
            <a:endParaRPr lang="en-US" dirty="0" smtClean="0"/>
          </a:p>
          <a:p>
            <a:pPr>
              <a:buNone/>
            </a:pPr>
            <a:endParaRPr lang="en-US" dirty="0"/>
          </a:p>
        </p:txBody>
      </p:sp>
      <p:sp>
        <p:nvSpPr>
          <p:cNvPr id="30722" name="AutoShape 2" descr="Image result for V Encuentro Wristb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4" name="AutoShape 1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6" name="AutoShape 16"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0" name="AutoShape 2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2" name="AutoShape 2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4" name="AutoShape 24"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6" name="AutoShape 26"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8" name="AutoShape 28"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0" name="AutoShape 3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2" name="AutoShape 3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6" name="AutoShape 36" descr="Silicone Wristb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8" name="Picture 38" descr="Silicone Wristbands"/>
          <p:cNvPicPr>
            <a:picLocks noChangeAspect="1" noChangeArrowheads="1"/>
          </p:cNvPicPr>
          <p:nvPr/>
        </p:nvPicPr>
        <p:blipFill>
          <a:blip r:embed="rId4" cstate="print"/>
          <a:srcRect/>
          <a:stretch>
            <a:fillRect/>
          </a:stretch>
        </p:blipFill>
        <p:spPr bwMode="auto">
          <a:xfrm>
            <a:off x="6781800" y="3429000"/>
            <a:ext cx="1943100" cy="1457325"/>
          </a:xfrm>
          <a:prstGeom prst="rect">
            <a:avLst/>
          </a:prstGeom>
          <a:noFill/>
        </p:spPr>
      </p:pic>
      <p:sp>
        <p:nvSpPr>
          <p:cNvPr id="30760" name="AutoShape 40"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2" name="AutoShape 42"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4" name="AutoShape 44"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6" name="Picture 46" descr="Image result for flowers"/>
          <p:cNvPicPr>
            <a:picLocks noChangeAspect="1" noChangeArrowheads="1"/>
          </p:cNvPicPr>
          <p:nvPr/>
        </p:nvPicPr>
        <p:blipFill>
          <a:blip r:embed="rId5" cstate="print"/>
          <a:srcRect/>
          <a:stretch>
            <a:fillRect/>
          </a:stretch>
        </p:blipFill>
        <p:spPr bwMode="auto">
          <a:xfrm>
            <a:off x="4038600" y="5410200"/>
            <a:ext cx="1531308" cy="10208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r>
              <a:rPr lang="es-ES" sz="2800" b="1" dirty="0" smtClean="0">
                <a:solidFill>
                  <a:srgbClr val="FF0000"/>
                </a:solidFill>
              </a:rPr>
              <a:t>TERCERA </a:t>
            </a:r>
            <a:r>
              <a:rPr lang="es-ES" sz="2800" b="1" dirty="0">
                <a:solidFill>
                  <a:srgbClr val="FF0000"/>
                </a:solidFill>
              </a:rPr>
              <a:t>SESION  comenzar con la </a:t>
            </a:r>
            <a:br>
              <a:rPr lang="es-ES" sz="2800" b="1" dirty="0">
                <a:solidFill>
                  <a:srgbClr val="FF0000"/>
                </a:solidFill>
              </a:rPr>
            </a:br>
            <a:r>
              <a:rPr lang="es-ES" sz="2800" b="1" dirty="0">
                <a:solidFill>
                  <a:srgbClr val="FF0000"/>
                </a:solidFill>
              </a:rPr>
              <a:t>Oración Compartida</a:t>
            </a:r>
            <a:r>
              <a:rPr lang="es-ES" sz="2800" dirty="0"/>
              <a:t> </a:t>
            </a:r>
            <a:endParaRPr lang="en-US" sz="2800" dirty="0">
              <a:solidFill>
                <a:srgbClr val="C00000"/>
              </a:solidFill>
            </a:endParaRPr>
          </a:p>
        </p:txBody>
      </p:sp>
      <p:sp>
        <p:nvSpPr>
          <p:cNvPr id="3" name="Content Placeholder 2"/>
          <p:cNvSpPr>
            <a:spLocks noGrp="1"/>
          </p:cNvSpPr>
          <p:nvPr>
            <p:ph idx="1"/>
          </p:nvPr>
        </p:nvSpPr>
        <p:spPr>
          <a:xfrm>
            <a:off x="381000" y="1905000"/>
            <a:ext cx="8229600" cy="4325112"/>
          </a:xfrm>
        </p:spPr>
        <p:txBody>
          <a:bodyPr>
            <a:noAutofit/>
          </a:bodyPr>
          <a:lstStyle/>
          <a:p>
            <a:pPr marL="109728" indent="0">
              <a:buNone/>
            </a:pPr>
            <a:r>
              <a:rPr lang="es-ES" sz="1800" dirty="0">
                <a:latin typeface="+mj-lt"/>
              </a:rPr>
              <a:t>Canto: </a:t>
            </a:r>
            <a:r>
              <a:rPr lang="es-ES" sz="1800" dirty="0" smtClean="0">
                <a:latin typeface="+mj-lt"/>
              </a:rPr>
              <a:t>Un Pueblo que Camina</a:t>
            </a:r>
            <a:endParaRPr lang="es-ES" sz="1800" dirty="0">
              <a:latin typeface="+mj-lt"/>
            </a:endParaRPr>
          </a:p>
          <a:p>
            <a:pPr marL="109728" indent="0">
              <a:buNone/>
            </a:pPr>
            <a:r>
              <a:rPr lang="es-ES" sz="1800" dirty="0">
                <a:latin typeface="+mj-lt"/>
              </a:rPr>
              <a:t>Lectura : Guía:  </a:t>
            </a:r>
            <a:r>
              <a:rPr lang="es-ES" sz="1800" dirty="0" smtClean="0">
                <a:latin typeface="+mj-lt"/>
              </a:rPr>
              <a:t>pg.27 </a:t>
            </a:r>
            <a:r>
              <a:rPr lang="es-ES" sz="1800" dirty="0" err="1" smtClean="0">
                <a:latin typeface="+mj-lt"/>
              </a:rPr>
              <a:t>Lc</a:t>
            </a:r>
            <a:r>
              <a:rPr lang="es-ES" sz="1800" dirty="0">
                <a:latin typeface="+mj-lt"/>
              </a:rPr>
              <a:t>. 24, </a:t>
            </a:r>
            <a:r>
              <a:rPr lang="es-ES" sz="1800" dirty="0" smtClean="0">
                <a:latin typeface="+mj-lt"/>
              </a:rPr>
              <a:t>25 </a:t>
            </a:r>
            <a:r>
              <a:rPr lang="es-ES" sz="1800" dirty="0">
                <a:latin typeface="+mj-lt"/>
              </a:rPr>
              <a:t>-</a:t>
            </a:r>
            <a:r>
              <a:rPr lang="es-ES" sz="1800" dirty="0" smtClean="0">
                <a:latin typeface="+mj-lt"/>
              </a:rPr>
              <a:t>29</a:t>
            </a:r>
            <a:endParaRPr lang="es-ES" sz="1800" dirty="0">
              <a:latin typeface="+mj-lt"/>
            </a:endParaRPr>
          </a:p>
          <a:p>
            <a:pPr marL="109728" indent="0">
              <a:buNone/>
            </a:pPr>
            <a:r>
              <a:rPr lang="es-ES" sz="1800" dirty="0">
                <a:latin typeface="+mj-lt"/>
              </a:rPr>
              <a:t>y reflexión. </a:t>
            </a:r>
          </a:p>
          <a:p>
            <a:pPr marL="109728" indent="0">
              <a:buNone/>
            </a:pPr>
            <a:r>
              <a:rPr lang="es-ES" sz="1800" dirty="0">
                <a:latin typeface="+mj-lt"/>
              </a:rPr>
              <a:t>Siguen con el Plan para la </a:t>
            </a:r>
            <a:r>
              <a:rPr lang="es-ES" sz="1800" dirty="0" smtClean="0">
                <a:latin typeface="+mj-lt"/>
              </a:rPr>
              <a:t>3ra</a:t>
            </a:r>
            <a:r>
              <a:rPr lang="es-ES" sz="1800" dirty="0">
                <a:latin typeface="+mj-lt"/>
              </a:rPr>
              <a:t>. </a:t>
            </a:r>
            <a:r>
              <a:rPr lang="es-ES" sz="1800" dirty="0" smtClean="0">
                <a:latin typeface="+mj-lt"/>
              </a:rPr>
              <a:t>Sesión</a:t>
            </a:r>
            <a:endParaRPr lang="es-ES" sz="1800" dirty="0">
              <a:latin typeface="+mj-lt"/>
            </a:endParaRPr>
          </a:p>
          <a:p>
            <a:pPr marL="109728" indent="0">
              <a:buNone/>
            </a:pPr>
            <a:r>
              <a:rPr lang="es-ES" sz="1800" dirty="0">
                <a:latin typeface="+mj-lt"/>
              </a:rPr>
              <a:t/>
            </a:r>
            <a:br>
              <a:rPr lang="es-ES" sz="1800" dirty="0">
                <a:latin typeface="+mj-lt"/>
              </a:rPr>
            </a:br>
            <a:r>
              <a:rPr lang="es-ES" sz="1800" dirty="0">
                <a:latin typeface="+mj-lt"/>
              </a:rPr>
              <a:t>Siguen con la practica con las </a:t>
            </a:r>
            <a:br>
              <a:rPr lang="es-ES" sz="1800" dirty="0">
                <a:latin typeface="+mj-lt"/>
              </a:rPr>
            </a:br>
            <a:r>
              <a:rPr lang="es-ES" sz="1800" dirty="0">
                <a:latin typeface="+mj-lt"/>
              </a:rPr>
              <a:t>preguntas del Diario diocesano de </a:t>
            </a:r>
          </a:p>
          <a:p>
            <a:pPr marL="109728" indent="0">
              <a:buNone/>
            </a:pPr>
            <a:r>
              <a:rPr lang="es-ES" sz="1800" dirty="0">
                <a:latin typeface="+mj-lt"/>
              </a:rPr>
              <a:t>misión y consulta.</a:t>
            </a:r>
            <a:br>
              <a:rPr lang="es-ES" sz="1800" dirty="0">
                <a:latin typeface="+mj-lt"/>
              </a:rPr>
            </a:br>
            <a:endParaRPr lang="es-ES" sz="1800" dirty="0">
              <a:latin typeface="+mj-lt"/>
            </a:endParaRPr>
          </a:p>
          <a:p>
            <a:pPr marL="109728" indent="0">
              <a:buNone/>
            </a:pPr>
            <a:r>
              <a:rPr lang="es-ES" sz="1800" dirty="0">
                <a:latin typeface="+mj-lt"/>
              </a:rPr>
              <a:t>Al terminar  (Celebrar, </a:t>
            </a:r>
            <a:r>
              <a:rPr lang="es-ES" sz="1800" dirty="0" smtClean="0">
                <a:latin typeface="+mj-lt"/>
              </a:rPr>
              <a:t>Guía </a:t>
            </a:r>
            <a:r>
              <a:rPr lang="es-ES" sz="1800" dirty="0">
                <a:latin typeface="+mj-lt"/>
              </a:rPr>
              <a:t>pg. </a:t>
            </a:r>
            <a:r>
              <a:rPr lang="es-ES" sz="1800" dirty="0" smtClean="0">
                <a:latin typeface="+mj-lt"/>
              </a:rPr>
              <a:t>32)proceden en procesión alrededor del salón siguiendo a personas que llevan la Biblia y una vela grande. Después de la siguiente oración, con el Canto “Salgamos a llevar el Evangelio” todos besan o veneran la Palabra de Dios, y reciben un brazalete.</a:t>
            </a:r>
            <a:endParaRPr lang="es-ES" sz="1800" dirty="0">
              <a:latin typeface="+mj-lt"/>
            </a:endParaRPr>
          </a:p>
          <a:p>
            <a:endParaRPr lang="en-US" sz="2000" dirty="0"/>
          </a:p>
          <a:p>
            <a:endParaRPr lang="en-US" sz="2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41"/>
          <a:stretch/>
        </p:blipFill>
        <p:spPr bwMode="auto">
          <a:xfrm>
            <a:off x="5300883" y="1600200"/>
            <a:ext cx="3652838" cy="296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83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7087711"/>
              </p:ext>
            </p:extLst>
          </p:nvPr>
        </p:nvGraphicFramePr>
        <p:xfrm>
          <a:off x="152400" y="1447800"/>
          <a:ext cx="8686799" cy="5181600"/>
        </p:xfrm>
        <a:graphic>
          <a:graphicData uri="http://schemas.openxmlformats.org/drawingml/2006/table">
            <a:tbl>
              <a:tblPr firstRow="1" firstCol="1" bandRow="1" bandCol="1">
                <a:tableStyleId>{5C22544A-7EE6-4342-B048-85BDC9FD1C3A}</a:tableStyleId>
              </a:tblPr>
              <a:tblGrid>
                <a:gridCol w="965337"/>
                <a:gridCol w="1111002"/>
                <a:gridCol w="2610854"/>
                <a:gridCol w="1499852"/>
                <a:gridCol w="2499754"/>
              </a:tblGrid>
              <a:tr h="5181600">
                <a:tc>
                  <a:txBody>
                    <a:bodyPr/>
                    <a:lstStyle/>
                    <a:p>
                      <a:pPr marL="0" marR="0">
                        <a:lnSpc>
                          <a:spcPct val="115000"/>
                        </a:lnSpc>
                        <a:spcBef>
                          <a:spcPts val="0"/>
                        </a:spcBef>
                        <a:spcAft>
                          <a:spcPts val="0"/>
                        </a:spcAft>
                      </a:pPr>
                      <a:r>
                        <a:rPr lang="en-US" sz="1450" dirty="0">
                          <a:effectLst/>
                        </a:rPr>
                        <a:t>III. Walking Together with Jesus</a:t>
                      </a:r>
                      <a:endParaRPr lang="en-US" sz="145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50" dirty="0">
                          <a:effectLst/>
                        </a:rPr>
                        <a:t>To deepen our call to be </a:t>
                      </a:r>
                      <a:r>
                        <a:rPr lang="en-US" sz="1450" dirty="0" smtClean="0">
                          <a:effectLst/>
                        </a:rPr>
                        <a:t>mission-</a:t>
                      </a:r>
                      <a:r>
                        <a:rPr lang="en-US" sz="1450" dirty="0" err="1" smtClean="0">
                          <a:effectLst/>
                        </a:rPr>
                        <a:t>ary</a:t>
                      </a:r>
                      <a:r>
                        <a:rPr lang="en-US" sz="1450" dirty="0" smtClean="0">
                          <a:effectLst/>
                        </a:rPr>
                        <a:t> </a:t>
                      </a:r>
                      <a:r>
                        <a:rPr lang="en-US" sz="1450" dirty="0">
                          <a:effectLst/>
                        </a:rPr>
                        <a:t>disciples.</a:t>
                      </a:r>
                      <a:endParaRPr lang="en-US" sz="145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50" dirty="0">
                          <a:effectLst/>
                        </a:rPr>
                        <a:t>To See: Our people participate in the cross, but the risen one invites us to understand its meaning</a:t>
                      </a:r>
                    </a:p>
                    <a:p>
                      <a:pPr marL="0" marR="0">
                        <a:lnSpc>
                          <a:spcPct val="115000"/>
                        </a:lnSpc>
                        <a:spcBef>
                          <a:spcPts val="0"/>
                        </a:spcBef>
                        <a:spcAft>
                          <a:spcPts val="0"/>
                        </a:spcAft>
                      </a:pPr>
                      <a:r>
                        <a:rPr lang="en-US" sz="1450" dirty="0">
                          <a:effectLst/>
                        </a:rPr>
                        <a:t>To think: Jesus explains: we must die to live based on the Word.</a:t>
                      </a:r>
                    </a:p>
                    <a:p>
                      <a:pPr marL="0" marR="0">
                        <a:lnSpc>
                          <a:spcPct val="115000"/>
                        </a:lnSpc>
                        <a:spcBef>
                          <a:spcPts val="0"/>
                        </a:spcBef>
                        <a:spcAft>
                          <a:spcPts val="0"/>
                        </a:spcAft>
                      </a:pPr>
                      <a:r>
                        <a:rPr lang="en-US" sz="1450" dirty="0">
                          <a:effectLst/>
                        </a:rPr>
                        <a:t>Jesus urges us to understand our life’s purpose. As disciples, the night terrifies us and we want Jesus to stay with us.</a:t>
                      </a:r>
                    </a:p>
                    <a:p>
                      <a:pPr marL="0" marR="0">
                        <a:lnSpc>
                          <a:spcPct val="115000"/>
                        </a:lnSpc>
                        <a:spcBef>
                          <a:spcPts val="0"/>
                        </a:spcBef>
                        <a:spcAft>
                          <a:spcPts val="0"/>
                        </a:spcAft>
                      </a:pPr>
                      <a:r>
                        <a:rPr lang="en-US" sz="1450" dirty="0">
                          <a:effectLst/>
                        </a:rPr>
                        <a:t> </a:t>
                      </a:r>
                    </a:p>
                    <a:p>
                      <a:pPr marL="0" marR="0">
                        <a:lnSpc>
                          <a:spcPct val="115000"/>
                        </a:lnSpc>
                        <a:spcBef>
                          <a:spcPts val="0"/>
                        </a:spcBef>
                        <a:spcAft>
                          <a:spcPts val="0"/>
                        </a:spcAft>
                      </a:pPr>
                      <a:r>
                        <a:rPr lang="en-US" sz="1450" dirty="0">
                          <a:effectLst/>
                        </a:rPr>
                        <a:t>To Act: Inviting Jesus personally and in community</a:t>
                      </a:r>
                    </a:p>
                    <a:p>
                      <a:pPr marL="0" marR="0">
                        <a:lnSpc>
                          <a:spcPct val="115000"/>
                        </a:lnSpc>
                        <a:spcBef>
                          <a:spcPts val="0"/>
                        </a:spcBef>
                        <a:spcAft>
                          <a:spcPts val="0"/>
                        </a:spcAft>
                      </a:pPr>
                      <a:r>
                        <a:rPr lang="en-US" sz="1450" dirty="0">
                          <a:effectLst/>
                        </a:rPr>
                        <a:t>To Celebrate</a:t>
                      </a:r>
                      <a:r>
                        <a:rPr lang="es-MX" sz="1450" dirty="0">
                          <a:effectLst/>
                        </a:rPr>
                        <a:t>: Ritual </a:t>
                      </a:r>
                      <a:r>
                        <a:rPr lang="es-MX" sz="1450" dirty="0" err="1">
                          <a:effectLst/>
                        </a:rPr>
                        <a:t>pages</a:t>
                      </a:r>
                      <a:r>
                        <a:rPr lang="es-MX" sz="1450" dirty="0">
                          <a:effectLst/>
                        </a:rPr>
                        <a:t> 31-32</a:t>
                      </a:r>
                      <a:endParaRPr lang="en-US" sz="145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50" dirty="0">
                          <a:effectLst/>
                        </a:rPr>
                        <a:t>Maintain relationship with the person with various gestures.</a:t>
                      </a:r>
                    </a:p>
                    <a:p>
                      <a:pPr marL="0" marR="0">
                        <a:lnSpc>
                          <a:spcPct val="115000"/>
                        </a:lnSpc>
                        <a:spcBef>
                          <a:spcPts val="0"/>
                        </a:spcBef>
                        <a:spcAft>
                          <a:spcPts val="0"/>
                        </a:spcAft>
                      </a:pPr>
                      <a:r>
                        <a:rPr lang="en-US" sz="1450" dirty="0">
                          <a:effectLst/>
                        </a:rPr>
                        <a:t>Intentionally seek for a moment to express something about the Word of God.</a:t>
                      </a:r>
                      <a:endParaRPr lang="en-US" sz="1450" dirty="0">
                        <a:effectLst/>
                        <a:latin typeface="Calibri"/>
                        <a:ea typeface="Calibri"/>
                        <a:cs typeface="Times New Roman"/>
                      </a:endParaRPr>
                    </a:p>
                  </a:txBody>
                  <a:tcPr marL="66660" marR="66660" marT="0" marB="0"/>
                </a:tc>
                <a:tc>
                  <a:txBody>
                    <a:bodyPr/>
                    <a:lstStyle/>
                    <a:p>
                      <a:r>
                        <a:rPr lang="en-US" sz="1450" dirty="0">
                          <a:effectLst/>
                        </a:rPr>
                        <a:t>1. What role does Scripture play in your life and that of your family?  Give </a:t>
                      </a:r>
                      <a:r>
                        <a:rPr lang="en-US" sz="1450" dirty="0" smtClean="0">
                          <a:effectLst/>
                        </a:rPr>
                        <a:t>examples</a:t>
                      </a:r>
                      <a:br>
                        <a:rPr lang="en-US" sz="1450" dirty="0" smtClean="0">
                          <a:effectLst/>
                        </a:rPr>
                      </a:br>
                      <a:endParaRPr lang="en-US" sz="1450" dirty="0">
                        <a:effectLst/>
                      </a:endParaRPr>
                    </a:p>
                    <a:p>
                      <a:r>
                        <a:rPr lang="en-US" sz="1450" dirty="0">
                          <a:effectLst/>
                        </a:rPr>
                        <a:t>2. What opportunities does your parish offer for your continual encounter with Jesus</a:t>
                      </a:r>
                      <a:r>
                        <a:rPr lang="en-US" sz="1450" dirty="0" smtClean="0">
                          <a:effectLst/>
                        </a:rPr>
                        <a:t>?</a:t>
                      </a:r>
                      <a:br>
                        <a:rPr lang="en-US" sz="1450" dirty="0" smtClean="0">
                          <a:effectLst/>
                        </a:rPr>
                      </a:br>
                      <a:endParaRPr lang="en-US" sz="1450" dirty="0">
                        <a:effectLst/>
                      </a:endParaRPr>
                    </a:p>
                    <a:p>
                      <a:r>
                        <a:rPr lang="en-US" sz="1450" dirty="0">
                          <a:effectLst/>
                        </a:rPr>
                        <a:t>3. In what ways has your parish called you to be a missionary disciple</a:t>
                      </a:r>
                      <a:r>
                        <a:rPr lang="en-US" sz="1450" dirty="0" smtClean="0">
                          <a:effectLst/>
                        </a:rPr>
                        <a:t>.</a:t>
                      </a:r>
                      <a:br>
                        <a:rPr lang="en-US" sz="1450" dirty="0" smtClean="0">
                          <a:effectLst/>
                        </a:rPr>
                      </a:br>
                      <a:endParaRPr lang="en-US" sz="1450" dirty="0">
                        <a:effectLst/>
                      </a:endParaRPr>
                    </a:p>
                    <a:p>
                      <a:r>
                        <a:rPr lang="en-US" sz="1450" dirty="0">
                          <a:effectLst/>
                        </a:rPr>
                        <a:t>4. How have the sacraments impacted your life and the life of your family?  Give examples</a:t>
                      </a:r>
                      <a:endParaRPr lang="en-US" sz="1450" dirty="0">
                        <a:effectLst/>
                        <a:latin typeface="Calibri"/>
                      </a:endParaRPr>
                    </a:p>
                  </a:txBody>
                  <a:tcPr marL="66660" marR="66660" marT="0" marB="0"/>
                </a:tc>
              </a:tr>
            </a:tbl>
          </a:graphicData>
        </a:graphic>
      </p:graphicFrame>
      <p:sp>
        <p:nvSpPr>
          <p:cNvPr id="5" name="TextBox 4"/>
          <p:cNvSpPr txBox="1"/>
          <p:nvPr/>
        </p:nvSpPr>
        <p:spPr>
          <a:xfrm>
            <a:off x="228600" y="838200"/>
            <a:ext cx="3657600" cy="400110"/>
          </a:xfrm>
          <a:prstGeom prst="rect">
            <a:avLst/>
          </a:prstGeom>
          <a:noFill/>
        </p:spPr>
        <p:txBody>
          <a:bodyPr wrap="square" rtlCol="0">
            <a:spAutoFit/>
          </a:bodyPr>
          <a:lstStyle/>
          <a:p>
            <a:r>
              <a:rPr lang="en-US" sz="2000" dirty="0" smtClean="0"/>
              <a:t>Plan for Session 3</a:t>
            </a:r>
            <a:endParaRPr lang="en-US" sz="2000" dirty="0"/>
          </a:p>
        </p:txBody>
      </p:sp>
    </p:spTree>
    <p:extLst>
      <p:ext uri="{BB962C8B-B14F-4D97-AF65-F5344CB8AC3E}">
        <p14:creationId xmlns:p14="http://schemas.microsoft.com/office/powerpoint/2010/main" val="133933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200" b="1" dirty="0" smtClean="0">
                <a:solidFill>
                  <a:srgbClr val="FF0000"/>
                </a:solidFill>
              </a:rPr>
              <a:t>Logistics of Small Groups for V </a:t>
            </a:r>
            <a:r>
              <a:rPr lang="en-US" sz="3200" b="1" dirty="0" err="1" smtClean="0">
                <a:solidFill>
                  <a:srgbClr val="FF0000"/>
                </a:solidFill>
              </a:rPr>
              <a:t>Encuentro</a:t>
            </a:r>
            <a:endParaRPr lang="en-US" sz="3200" b="1" dirty="0">
              <a:solidFill>
                <a:srgbClr val="FF0000"/>
              </a:solidFill>
            </a:endParaRPr>
          </a:p>
        </p:txBody>
      </p:sp>
      <p:sp>
        <p:nvSpPr>
          <p:cNvPr id="3" name="Content Placeholder 2"/>
          <p:cNvSpPr>
            <a:spLocks noGrp="1"/>
          </p:cNvSpPr>
          <p:nvPr>
            <p:ph idx="1"/>
          </p:nvPr>
        </p:nvSpPr>
        <p:spPr>
          <a:xfrm>
            <a:off x="304800" y="1143000"/>
            <a:ext cx="8839200" cy="5791200"/>
          </a:xfrm>
        </p:spPr>
        <p:txBody>
          <a:bodyPr>
            <a:normAutofit/>
          </a:bodyPr>
          <a:lstStyle/>
          <a:p>
            <a:pPr>
              <a:lnSpc>
                <a:spcPct val="110000"/>
              </a:lnSpc>
            </a:pPr>
            <a:r>
              <a:rPr lang="en-US" b="1" dirty="0" smtClean="0">
                <a:solidFill>
                  <a:schemeClr val="accent2"/>
                </a:solidFill>
              </a:rPr>
              <a:t>5 Sessions </a:t>
            </a:r>
            <a:r>
              <a:rPr lang="en-US" dirty="0" smtClean="0"/>
              <a:t>– weekly, biweekly, other </a:t>
            </a:r>
          </a:p>
          <a:p>
            <a:pPr>
              <a:lnSpc>
                <a:spcPct val="110000"/>
              </a:lnSpc>
            </a:pPr>
            <a:endParaRPr lang="en-US" dirty="0" smtClean="0"/>
          </a:p>
          <a:p>
            <a:pPr>
              <a:lnSpc>
                <a:spcPct val="110000"/>
              </a:lnSpc>
            </a:pPr>
            <a:r>
              <a:rPr lang="en-US" dirty="0"/>
              <a:t>Easter Season  </a:t>
            </a:r>
            <a:r>
              <a:rPr lang="en-US" b="1" dirty="0">
                <a:solidFill>
                  <a:schemeClr val="accent2"/>
                </a:solidFill>
              </a:rPr>
              <a:t>Complete first half of 2017</a:t>
            </a:r>
          </a:p>
          <a:p>
            <a:pPr>
              <a:lnSpc>
                <a:spcPct val="110000"/>
              </a:lnSpc>
            </a:pPr>
            <a:endParaRPr lang="en-US" dirty="0" smtClean="0"/>
          </a:p>
          <a:p>
            <a:pPr>
              <a:lnSpc>
                <a:spcPct val="110000"/>
              </a:lnSpc>
            </a:pPr>
            <a:r>
              <a:rPr lang="en-US" dirty="0" smtClean="0"/>
              <a:t>Form groups now.  What groups already exist?  How will you invite?  Sign ups?  Locations?</a:t>
            </a:r>
          </a:p>
          <a:p>
            <a:pPr>
              <a:lnSpc>
                <a:spcPct val="110000"/>
              </a:lnSpc>
            </a:pPr>
            <a:endParaRPr lang="en-US" dirty="0" smtClean="0"/>
          </a:p>
          <a:p>
            <a:pPr>
              <a:lnSpc>
                <a:spcPct val="110000"/>
              </a:lnSpc>
            </a:pPr>
            <a:r>
              <a:rPr lang="en-US" b="1" dirty="0" smtClean="0">
                <a:solidFill>
                  <a:schemeClr val="accent2"/>
                </a:solidFill>
              </a:rPr>
              <a:t>All Catholics </a:t>
            </a:r>
            <a:r>
              <a:rPr lang="en-US" dirty="0" smtClean="0"/>
              <a:t>of all backgrounds are encouraged and welcomed to be part of the V </a:t>
            </a:r>
            <a:r>
              <a:rPr lang="en-US" dirty="0" err="1" smtClean="0"/>
              <a:t>Encuentro</a:t>
            </a:r>
            <a:r>
              <a:rPr lang="en-US" dirty="0" smtClean="0"/>
              <a:t> process…parishes, movements, SCCs, schools, campus ministry, organizations…</a:t>
            </a:r>
          </a:p>
          <a:p>
            <a:pPr>
              <a:lnSpc>
                <a:spcPct val="110000"/>
              </a:lnSpc>
            </a:pPr>
            <a:endParaRPr lang="en-US" dirty="0" smtClean="0"/>
          </a:p>
        </p:txBody>
      </p:sp>
      <p:pic>
        <p:nvPicPr>
          <p:cNvPr id="4" name="Picture 3" descr="V-EncuentoLogo-bilingual-Horizontal.jpg"/>
          <p:cNvPicPr>
            <a:picLocks noChangeAspect="1"/>
          </p:cNvPicPr>
          <p:nvPr/>
        </p:nvPicPr>
        <p:blipFill>
          <a:blip r:embed="rId3" cstate="print"/>
          <a:stretch>
            <a:fillRect/>
          </a:stretch>
        </p:blipFill>
        <p:spPr>
          <a:xfrm>
            <a:off x="6553200" y="5943600"/>
            <a:ext cx="2133600" cy="62973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152400" y="1828800"/>
            <a:ext cx="8763000" cy="4172712"/>
          </a:xfrm>
        </p:spPr>
        <p:txBody>
          <a:bodyPr>
            <a:noAutofit/>
          </a:bodyPr>
          <a:lstStyle/>
          <a:p>
            <a:r>
              <a:rPr lang="en-US" sz="2200" dirty="0" smtClean="0"/>
              <a:t>1</a:t>
            </a:r>
            <a:r>
              <a:rPr lang="en-US" sz="2400" dirty="0" smtClean="0"/>
              <a:t>. </a:t>
            </a:r>
            <a:r>
              <a:rPr lang="en-US" sz="2400" dirty="0"/>
              <a:t>What role does Scripture play in your life and that of your family?  Give examples</a:t>
            </a:r>
            <a:br>
              <a:rPr lang="en-US" sz="2400" dirty="0"/>
            </a:br>
            <a:r>
              <a:rPr lang="en-US" sz="2200" dirty="0" smtClean="0">
                <a:solidFill>
                  <a:srgbClr val="FF0000"/>
                </a:solidFill>
              </a:rPr>
              <a:t>Your </a:t>
            </a:r>
            <a:r>
              <a:rPr lang="en-US" sz="2200" dirty="0">
                <a:solidFill>
                  <a:srgbClr val="FF0000"/>
                </a:solidFill>
              </a:rPr>
              <a:t>short response &amp; what to respond to the other </a:t>
            </a:r>
            <a:r>
              <a:rPr lang="en-US" sz="2200" dirty="0" smtClean="0">
                <a:solidFill>
                  <a:srgbClr val="FF0000"/>
                </a:solidFill>
              </a:rPr>
              <a:t>person</a:t>
            </a: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a:p>
          <a:p>
            <a:r>
              <a:rPr lang="en-US" sz="2400" dirty="0" smtClean="0"/>
              <a:t>2. What </a:t>
            </a:r>
            <a:r>
              <a:rPr lang="en-US" sz="2400" dirty="0"/>
              <a:t>opportunities does your parish offer for your continual encounter with Jesus?</a:t>
            </a:r>
            <a:r>
              <a:rPr lang="en-US" sz="2000" dirty="0"/>
              <a:t/>
            </a:r>
            <a:br>
              <a:rPr lang="en-US" sz="2000" dirty="0"/>
            </a:br>
            <a:r>
              <a:rPr lang="en-US" sz="2200" dirty="0" smtClean="0">
                <a:solidFill>
                  <a:srgbClr val="FF0000"/>
                </a:solidFill>
              </a:rPr>
              <a:t>Your </a:t>
            </a:r>
            <a:r>
              <a:rPr lang="en-US" sz="2200" dirty="0">
                <a:solidFill>
                  <a:srgbClr val="FF0000"/>
                </a:solidFill>
              </a:rPr>
              <a:t>short response &amp; what to respond to the other person</a:t>
            </a:r>
            <a:endParaRPr lang="en-US" sz="2200" dirty="0">
              <a:solidFill>
                <a:schemeClr val="bg1"/>
              </a:solidFill>
            </a:endParaRPr>
          </a:p>
          <a:p>
            <a:endParaRPr lang="en-US" sz="2200" dirty="0"/>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p:txBody>
      </p:sp>
    </p:spTree>
    <p:extLst>
      <p:ext uri="{BB962C8B-B14F-4D97-AF65-F5344CB8AC3E}">
        <p14:creationId xmlns:p14="http://schemas.microsoft.com/office/powerpoint/2010/main" val="25374973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152400" y="1828800"/>
            <a:ext cx="8763000" cy="4172712"/>
          </a:xfrm>
        </p:spPr>
        <p:txBody>
          <a:bodyPr>
            <a:noAutofit/>
          </a:bodyPr>
          <a:lstStyle/>
          <a:p>
            <a:r>
              <a:rPr lang="en-US" sz="2400" dirty="0"/>
              <a:t>3. In what ways has your parish called you to be a missionary disciple.</a:t>
            </a:r>
            <a:br>
              <a:rPr lang="en-US" sz="2400" dirty="0"/>
            </a:br>
            <a:r>
              <a:rPr lang="en-US" sz="2400" dirty="0">
                <a:solidFill>
                  <a:srgbClr val="FF0000"/>
                </a:solidFill>
              </a:rPr>
              <a:t>Your short response &amp; what to respond to the other person</a:t>
            </a:r>
          </a:p>
          <a:p>
            <a:endParaRPr lang="en-US" sz="2400" dirty="0" smtClean="0"/>
          </a:p>
          <a:p>
            <a:endParaRPr lang="en-US" sz="2400" dirty="0"/>
          </a:p>
          <a:p>
            <a:endParaRPr lang="en-US" sz="2400" dirty="0"/>
          </a:p>
          <a:p>
            <a:r>
              <a:rPr lang="en-US" sz="2400" dirty="0"/>
              <a:t>4. How have the sacraments impacted your life and the life of your family?  Give </a:t>
            </a:r>
            <a:r>
              <a:rPr lang="en-US" sz="2400" dirty="0" smtClean="0"/>
              <a:t>examples</a:t>
            </a:r>
            <a:r>
              <a:rPr lang="en-US" sz="2000" dirty="0"/>
              <a:t/>
            </a:r>
            <a:br>
              <a:rPr lang="en-US" sz="2000" dirty="0"/>
            </a:br>
            <a:r>
              <a:rPr lang="en-US" sz="2200" dirty="0" smtClean="0">
                <a:solidFill>
                  <a:srgbClr val="FF0000"/>
                </a:solidFill>
              </a:rPr>
              <a:t>Your </a:t>
            </a:r>
            <a:r>
              <a:rPr lang="en-US" sz="2200" dirty="0">
                <a:solidFill>
                  <a:srgbClr val="FF0000"/>
                </a:solidFill>
              </a:rPr>
              <a:t>short response &amp; what to respond to the other person</a:t>
            </a:r>
            <a:endParaRPr lang="en-US" sz="2200" dirty="0">
              <a:solidFill>
                <a:schemeClr val="bg1"/>
              </a:solidFill>
            </a:endParaRPr>
          </a:p>
          <a:p>
            <a:endParaRPr lang="en-US" sz="2200" dirty="0"/>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p:txBody>
      </p:sp>
    </p:spTree>
    <p:extLst>
      <p:ext uri="{BB962C8B-B14F-4D97-AF65-F5344CB8AC3E}">
        <p14:creationId xmlns:p14="http://schemas.microsoft.com/office/powerpoint/2010/main" val="13522182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a:bodyPr>
          <a:lstStyle/>
          <a:p>
            <a:r>
              <a:rPr lang="en-US" sz="3200" b="1" dirty="0" smtClean="0"/>
              <a:t>Session 4:  Bearing Fruits of New Life</a:t>
            </a:r>
            <a:endParaRPr lang="en-US" sz="3200" b="1" dirty="0"/>
          </a:p>
        </p:txBody>
      </p:sp>
      <p:sp>
        <p:nvSpPr>
          <p:cNvPr id="3" name="Content Placeholder 2"/>
          <p:cNvSpPr>
            <a:spLocks noGrp="1"/>
          </p:cNvSpPr>
          <p:nvPr>
            <p:ph idx="1"/>
          </p:nvPr>
        </p:nvSpPr>
        <p:spPr>
          <a:xfrm>
            <a:off x="457200" y="1600200"/>
            <a:ext cx="8229600" cy="4974336"/>
          </a:xfrm>
        </p:spPr>
        <p:txBody>
          <a:bodyPr/>
          <a:lstStyle/>
          <a:p>
            <a:r>
              <a:rPr lang="en-US" dirty="0" smtClean="0"/>
              <a:t>Symbols and Supplies</a:t>
            </a:r>
          </a:p>
          <a:p>
            <a:pPr lvl="1"/>
            <a:r>
              <a:rPr lang="en-US" dirty="0" smtClean="0"/>
              <a:t>Image of a path in the center</a:t>
            </a:r>
          </a:p>
          <a:p>
            <a:pPr lvl="1"/>
            <a:r>
              <a:rPr lang="en-US" b="1" dirty="0" smtClean="0"/>
              <a:t>Candle</a:t>
            </a:r>
          </a:p>
          <a:p>
            <a:pPr lvl="1"/>
            <a:r>
              <a:rPr lang="en-US" dirty="0" smtClean="0"/>
              <a:t>Basket with </a:t>
            </a:r>
            <a:r>
              <a:rPr lang="en-US" b="1" dirty="0" smtClean="0"/>
              <a:t>bread </a:t>
            </a:r>
            <a:r>
              <a:rPr lang="en-US" sz="2000" b="1" dirty="0" smtClean="0"/>
              <a:t>(for all to share)</a:t>
            </a:r>
          </a:p>
          <a:p>
            <a:pPr lvl="1"/>
            <a:r>
              <a:rPr lang="en-US" dirty="0" smtClean="0"/>
              <a:t>Music and player/speakers</a:t>
            </a:r>
          </a:p>
          <a:p>
            <a:pPr lvl="1"/>
            <a:r>
              <a:rPr lang="en-US" dirty="0" smtClean="0"/>
              <a:t>Prayer (Celebrate)</a:t>
            </a:r>
          </a:p>
          <a:p>
            <a:pPr lvl="2"/>
            <a:r>
              <a:rPr lang="en-US" sz="2200" dirty="0" smtClean="0">
                <a:solidFill>
                  <a:srgbClr val="FF0000"/>
                </a:solidFill>
              </a:rPr>
              <a:t>Tea light candles </a:t>
            </a:r>
            <a:r>
              <a:rPr lang="en-US" sz="2200" dirty="0" smtClean="0"/>
              <a:t>for all participants</a:t>
            </a:r>
            <a:br>
              <a:rPr lang="en-US" sz="2200" dirty="0" smtClean="0"/>
            </a:br>
            <a:r>
              <a:rPr lang="en-US" sz="2200" dirty="0" smtClean="0"/>
              <a:t>are optional</a:t>
            </a:r>
          </a:p>
        </p:txBody>
      </p:sp>
      <p:sp>
        <p:nvSpPr>
          <p:cNvPr id="29698" name="AutoShape 2" descr="Image result for cand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Bread Basket Clipart Images   Pictures   Becuo"/>
          <p:cNvPicPr>
            <a:picLocks noChangeAspect="1" noChangeArrowheads="1"/>
          </p:cNvPicPr>
          <p:nvPr/>
        </p:nvPicPr>
        <p:blipFill>
          <a:blip r:embed="rId3" cstate="print"/>
          <a:srcRect b="6475"/>
          <a:stretch>
            <a:fillRect/>
          </a:stretch>
        </p:blipFill>
        <p:spPr bwMode="auto">
          <a:xfrm>
            <a:off x="6934201" y="3429000"/>
            <a:ext cx="1981200" cy="1981200"/>
          </a:xfrm>
          <a:prstGeom prst="rect">
            <a:avLst/>
          </a:prstGeom>
          <a:noFill/>
        </p:spPr>
      </p:pic>
      <p:pic>
        <p:nvPicPr>
          <p:cNvPr id="29702" name="Picture 6" descr="Image result for candle"/>
          <p:cNvPicPr>
            <a:picLocks noChangeAspect="1" noChangeArrowheads="1"/>
          </p:cNvPicPr>
          <p:nvPr/>
        </p:nvPicPr>
        <p:blipFill>
          <a:blip r:embed="rId4" cstate="print"/>
          <a:srcRect/>
          <a:stretch>
            <a:fillRect/>
          </a:stretch>
        </p:blipFill>
        <p:spPr bwMode="auto">
          <a:xfrm>
            <a:off x="6324600" y="1447800"/>
            <a:ext cx="2133599" cy="1600199"/>
          </a:xfrm>
          <a:prstGeom prst="rect">
            <a:avLst/>
          </a:prstGeom>
          <a:noFill/>
        </p:spPr>
      </p:pic>
      <p:pic>
        <p:nvPicPr>
          <p:cNvPr id="7" name="Picture 10" descr="https://st.hzcdn.com/fimgs/e061022c06e1a01b_5684-w144-h144-b1-p10--traditional-candles.jpg"/>
          <p:cNvPicPr>
            <a:picLocks noChangeAspect="1" noChangeArrowheads="1"/>
          </p:cNvPicPr>
          <p:nvPr/>
        </p:nvPicPr>
        <p:blipFill>
          <a:blip r:embed="rId5" cstate="print"/>
          <a:srcRect/>
          <a:stretch>
            <a:fillRect/>
          </a:stretch>
        </p:blipFill>
        <p:spPr bwMode="auto">
          <a:xfrm>
            <a:off x="5105402" y="5619752"/>
            <a:ext cx="1066799" cy="1066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a:bodyPr>
          <a:lstStyle/>
          <a:p>
            <a:r>
              <a:rPr lang="en-US" sz="2800" b="1" dirty="0" smtClean="0">
                <a:solidFill>
                  <a:srgbClr val="FF0000"/>
                </a:solidFill>
              </a:rPr>
              <a:t>FOURTH SESSION  to begin with the PRAYER</a:t>
            </a:r>
            <a:endParaRPr lang="en-US" sz="2800" dirty="0">
              <a:solidFill>
                <a:srgbClr val="C00000"/>
              </a:solidFill>
            </a:endParaRPr>
          </a:p>
        </p:txBody>
      </p:sp>
      <p:sp>
        <p:nvSpPr>
          <p:cNvPr id="3" name="Content Placeholder 2"/>
          <p:cNvSpPr>
            <a:spLocks noGrp="1"/>
          </p:cNvSpPr>
          <p:nvPr>
            <p:ph idx="1"/>
          </p:nvPr>
        </p:nvSpPr>
        <p:spPr>
          <a:xfrm>
            <a:off x="381000" y="1905000"/>
            <a:ext cx="8229600" cy="4325112"/>
          </a:xfrm>
        </p:spPr>
        <p:txBody>
          <a:bodyPr>
            <a:noAutofit/>
          </a:bodyPr>
          <a:lstStyle/>
          <a:p>
            <a:pPr marL="109728" indent="0">
              <a:buNone/>
            </a:pPr>
            <a:r>
              <a:rPr lang="en-US" sz="1800" dirty="0" smtClean="0">
                <a:latin typeface="+mj-lt"/>
              </a:rPr>
              <a:t>Song: Our Hearts Burned Within Us</a:t>
            </a:r>
          </a:p>
          <a:p>
            <a:pPr marL="109728" indent="0">
              <a:buNone/>
            </a:pPr>
            <a:r>
              <a:rPr lang="en-US" sz="1800" dirty="0" smtClean="0">
                <a:latin typeface="+mj-lt"/>
              </a:rPr>
              <a:t>Reading : </a:t>
            </a:r>
            <a:r>
              <a:rPr lang="en-US" sz="1800" dirty="0" err="1" smtClean="0">
                <a:latin typeface="+mj-lt"/>
              </a:rPr>
              <a:t>Guíde</a:t>
            </a:r>
            <a:r>
              <a:rPr lang="en-US" sz="1800" dirty="0" smtClean="0">
                <a:latin typeface="+mj-lt"/>
              </a:rPr>
              <a:t>:  pg.27 </a:t>
            </a:r>
            <a:r>
              <a:rPr lang="en-US" sz="1800" dirty="0" err="1" smtClean="0">
                <a:latin typeface="+mj-lt"/>
              </a:rPr>
              <a:t>Lc</a:t>
            </a:r>
            <a:r>
              <a:rPr lang="en-US" sz="1800" dirty="0" smtClean="0">
                <a:latin typeface="+mj-lt"/>
              </a:rPr>
              <a:t>. 24, 29 -36</a:t>
            </a:r>
          </a:p>
          <a:p>
            <a:pPr marL="109728" indent="0">
              <a:buNone/>
            </a:pPr>
            <a:r>
              <a:rPr lang="en-US" sz="1800" dirty="0">
                <a:latin typeface="+mj-lt"/>
              </a:rPr>
              <a:t>a</a:t>
            </a:r>
            <a:r>
              <a:rPr lang="en-US" sz="1800" dirty="0" smtClean="0">
                <a:latin typeface="+mj-lt"/>
              </a:rPr>
              <a:t>nd reflection. </a:t>
            </a:r>
          </a:p>
          <a:p>
            <a:pPr marL="109728" indent="0">
              <a:buNone/>
            </a:pPr>
            <a:r>
              <a:rPr lang="en-US" sz="1800" dirty="0" smtClean="0">
                <a:latin typeface="+mj-lt"/>
              </a:rPr>
              <a:t>Continue with the Plan for the 4th. Session</a:t>
            </a:r>
          </a:p>
          <a:p>
            <a:pPr marL="109728" indent="0">
              <a:buNone/>
            </a:pPr>
            <a:r>
              <a:rPr lang="en-US" sz="1800" dirty="0" smtClean="0">
                <a:latin typeface="+mj-lt"/>
              </a:rPr>
              <a:t/>
            </a:r>
            <a:br>
              <a:rPr lang="en-US" sz="1800" dirty="0" smtClean="0">
                <a:latin typeface="+mj-lt"/>
              </a:rPr>
            </a:br>
            <a:r>
              <a:rPr lang="en-US" sz="1800" dirty="0" smtClean="0">
                <a:latin typeface="+mj-lt"/>
              </a:rPr>
              <a:t>Continue with the practice of the questions </a:t>
            </a:r>
            <a:br>
              <a:rPr lang="en-US" sz="1800" dirty="0" smtClean="0">
                <a:latin typeface="+mj-lt"/>
              </a:rPr>
            </a:br>
            <a:r>
              <a:rPr lang="en-US" sz="1800" dirty="0" smtClean="0">
                <a:latin typeface="+mj-lt"/>
              </a:rPr>
              <a:t>from the Diocesan Journal of Mission </a:t>
            </a:r>
            <a:br>
              <a:rPr lang="en-US" sz="1800" dirty="0" smtClean="0">
                <a:latin typeface="+mj-lt"/>
              </a:rPr>
            </a:br>
            <a:r>
              <a:rPr lang="en-US" sz="1800" dirty="0" smtClean="0">
                <a:latin typeface="+mj-lt"/>
              </a:rPr>
              <a:t>and Consultation</a:t>
            </a:r>
          </a:p>
          <a:p>
            <a:pPr marL="109728" indent="0">
              <a:buNone/>
            </a:pPr>
            <a:r>
              <a:rPr lang="en-US" sz="1800" dirty="0" smtClean="0">
                <a:latin typeface="+mj-lt"/>
              </a:rPr>
              <a:t>At the end (Celebrate, Guide pg. 40) after sharing the bread  and the following prayer, a candle could be passed from hand to hand saying:  “I pray that you may be able to bring the Light of Christ to those peripheries  you have encountered” and finish with the song   “Un Pueblo </a:t>
            </a:r>
            <a:r>
              <a:rPr lang="en-US" sz="1800" dirty="0" err="1" smtClean="0">
                <a:latin typeface="+mj-lt"/>
              </a:rPr>
              <a:t>en</a:t>
            </a:r>
            <a:r>
              <a:rPr lang="en-US" sz="1800" dirty="0" smtClean="0">
                <a:latin typeface="+mj-lt"/>
              </a:rPr>
              <a:t> </a:t>
            </a:r>
            <a:r>
              <a:rPr lang="en-US" sz="1800" dirty="0" err="1" smtClean="0">
                <a:latin typeface="+mj-lt"/>
              </a:rPr>
              <a:t>Marcha</a:t>
            </a:r>
            <a:r>
              <a:rPr lang="en-US" sz="1800" dirty="0" smtClean="0">
                <a:latin typeface="+mj-lt"/>
              </a:rPr>
              <a:t>”  (or another).</a:t>
            </a:r>
          </a:p>
          <a:p>
            <a:endParaRPr lang="en-US" sz="2000" dirty="0" smtClean="0"/>
          </a:p>
          <a:p>
            <a:endParaRPr lang="en-US" sz="2000" dirty="0"/>
          </a:p>
        </p:txBody>
      </p:sp>
    </p:spTree>
    <p:extLst>
      <p:ext uri="{BB962C8B-B14F-4D97-AF65-F5344CB8AC3E}">
        <p14:creationId xmlns:p14="http://schemas.microsoft.com/office/powerpoint/2010/main" val="33950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2568228"/>
              </p:ext>
            </p:extLst>
          </p:nvPr>
        </p:nvGraphicFramePr>
        <p:xfrm>
          <a:off x="457200" y="990600"/>
          <a:ext cx="8229600" cy="5715000"/>
        </p:xfrm>
        <a:graphic>
          <a:graphicData uri="http://schemas.openxmlformats.org/drawingml/2006/table">
            <a:tbl>
              <a:tblPr firstRow="1" firstCol="1" bandRow="1" bandCol="1">
                <a:tableStyleId>{5C22544A-7EE6-4342-B048-85BDC9FD1C3A}</a:tableStyleId>
              </a:tblPr>
              <a:tblGrid>
                <a:gridCol w="685800"/>
                <a:gridCol w="1281258"/>
                <a:gridCol w="2473441"/>
                <a:gridCol w="1655501"/>
                <a:gridCol w="2133600"/>
              </a:tblGrid>
              <a:tr h="5715000">
                <a:tc>
                  <a:txBody>
                    <a:bodyPr/>
                    <a:lstStyle/>
                    <a:p>
                      <a:pPr marL="0" marR="0">
                        <a:lnSpc>
                          <a:spcPct val="115000"/>
                        </a:lnSpc>
                        <a:spcBef>
                          <a:spcPts val="0"/>
                        </a:spcBef>
                        <a:spcAft>
                          <a:spcPts val="0"/>
                        </a:spcAft>
                      </a:pPr>
                      <a:r>
                        <a:rPr lang="en-US" sz="1400" dirty="0">
                          <a:effectLst/>
                        </a:rPr>
                        <a:t>IV.</a:t>
                      </a:r>
                    </a:p>
                    <a:p>
                      <a:pPr marL="0" marR="0">
                        <a:lnSpc>
                          <a:spcPct val="115000"/>
                        </a:lnSpc>
                        <a:spcBef>
                          <a:spcPts val="0"/>
                        </a:spcBef>
                        <a:spcAft>
                          <a:spcPts val="0"/>
                        </a:spcAft>
                      </a:pPr>
                      <a:r>
                        <a:rPr lang="en-US" sz="1400" dirty="0" smtClean="0">
                          <a:effectLst/>
                        </a:rPr>
                        <a:t>Bear</a:t>
                      </a:r>
                      <a:br>
                        <a:rPr lang="en-US" sz="1400" dirty="0" smtClean="0">
                          <a:effectLst/>
                        </a:rPr>
                      </a:br>
                      <a:r>
                        <a:rPr lang="en-US" sz="1400" dirty="0" err="1" smtClean="0">
                          <a:effectLst/>
                        </a:rPr>
                        <a:t>ing</a:t>
                      </a:r>
                      <a:r>
                        <a:rPr lang="en-US" sz="1400" dirty="0" smtClean="0">
                          <a:effectLst/>
                        </a:rPr>
                        <a:t> </a:t>
                      </a:r>
                      <a:r>
                        <a:rPr lang="en-US" sz="1400" dirty="0">
                          <a:effectLst/>
                        </a:rPr>
                        <a:t>fruits of new life</a:t>
                      </a:r>
                      <a:endParaRPr lang="en-US" sz="1400" dirty="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dirty="0">
                          <a:effectLst/>
                        </a:rPr>
                        <a:t>Getting ready for the evangelizing mission and consultation in the peripheries.</a:t>
                      </a:r>
                      <a:endParaRPr lang="en-US" sz="1400" dirty="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dirty="0">
                          <a:effectLst/>
                        </a:rPr>
                        <a:t>To See: take into account how the Hispanic people with what little they have has multiplied blessings like yeast. Despite our limitation, we have flourished.</a:t>
                      </a:r>
                    </a:p>
                    <a:p>
                      <a:pPr marL="0" marR="0">
                        <a:lnSpc>
                          <a:spcPct val="115000"/>
                        </a:lnSpc>
                        <a:spcBef>
                          <a:spcPts val="0"/>
                        </a:spcBef>
                        <a:spcAft>
                          <a:spcPts val="0"/>
                        </a:spcAft>
                      </a:pPr>
                      <a:r>
                        <a:rPr lang="en-US" sz="1400" dirty="0">
                          <a:effectLst/>
                        </a:rPr>
                        <a:t>To think: The demanding call to bear abundant </a:t>
                      </a:r>
                      <a:r>
                        <a:rPr lang="en-US" sz="1400" dirty="0" smtClean="0">
                          <a:effectLst/>
                        </a:rPr>
                        <a:t>fruit.</a:t>
                      </a:r>
                      <a:r>
                        <a:rPr lang="en-US" sz="1400" baseline="0" dirty="0" smtClean="0">
                          <a:effectLst/>
                        </a:rPr>
                        <a:t> </a:t>
                      </a:r>
                      <a:r>
                        <a:rPr lang="en-US" sz="1400" dirty="0" smtClean="0">
                          <a:effectLst/>
                        </a:rPr>
                        <a:t>Apply </a:t>
                      </a:r>
                      <a:r>
                        <a:rPr lang="en-US" sz="1400" dirty="0">
                          <a:effectLst/>
                        </a:rPr>
                        <a:t>to ourselves the rule that the tree is known by its fruits ...</a:t>
                      </a:r>
                    </a:p>
                    <a:p>
                      <a:pPr marL="0" marR="0">
                        <a:lnSpc>
                          <a:spcPct val="115000"/>
                        </a:lnSpc>
                        <a:spcBef>
                          <a:spcPts val="0"/>
                        </a:spcBef>
                        <a:spcAft>
                          <a:spcPts val="0"/>
                        </a:spcAft>
                      </a:pPr>
                      <a:r>
                        <a:rPr lang="en-US" sz="1400" dirty="0">
                          <a:effectLst/>
                        </a:rPr>
                        <a:t>The Eucharist nourishes us for this task.</a:t>
                      </a:r>
                    </a:p>
                    <a:p>
                      <a:pPr marL="0" marR="0">
                        <a:lnSpc>
                          <a:spcPct val="115000"/>
                        </a:lnSpc>
                        <a:spcBef>
                          <a:spcPts val="0"/>
                        </a:spcBef>
                        <a:spcAft>
                          <a:spcPts val="0"/>
                        </a:spcAft>
                      </a:pPr>
                      <a:r>
                        <a:rPr lang="en-US" sz="1400" dirty="0">
                          <a:effectLst/>
                        </a:rPr>
                        <a:t>To Act: Align our actions to the merciful action of Christ.</a:t>
                      </a:r>
                    </a:p>
                    <a:p>
                      <a:pPr marL="0" marR="0">
                        <a:lnSpc>
                          <a:spcPct val="115000"/>
                        </a:lnSpc>
                        <a:spcBef>
                          <a:spcPts val="0"/>
                        </a:spcBef>
                        <a:spcAft>
                          <a:spcPts val="0"/>
                        </a:spcAft>
                      </a:pPr>
                      <a:r>
                        <a:rPr lang="en-US" sz="1400" dirty="0">
                          <a:effectLst/>
                        </a:rPr>
                        <a:t>To Celebrate: The light does not go out, the bread comforts us </a:t>
                      </a:r>
                      <a:r>
                        <a:rPr lang="en-US" sz="1400" dirty="0" smtClean="0">
                          <a:effectLst/>
                        </a:rPr>
                        <a:t>Pg. </a:t>
                      </a:r>
                      <a:r>
                        <a:rPr lang="en-US" sz="1400" dirty="0">
                          <a:effectLst/>
                        </a:rPr>
                        <a:t>40</a:t>
                      </a:r>
                    </a:p>
                    <a:p>
                      <a:pPr marL="0" marR="0">
                        <a:lnSpc>
                          <a:spcPct val="115000"/>
                        </a:lnSpc>
                        <a:spcBef>
                          <a:spcPts val="0"/>
                        </a:spcBef>
                        <a:spcAft>
                          <a:spcPts val="0"/>
                        </a:spcAft>
                      </a:pPr>
                      <a:r>
                        <a:rPr lang="en-US" sz="1400" dirty="0">
                          <a:effectLst/>
                        </a:rPr>
                        <a:t>Going out: Walking with the people</a:t>
                      </a:r>
                      <a:endParaRPr lang="en-US" sz="1400" dirty="0">
                        <a:effectLst/>
                        <a:latin typeface="Calibri"/>
                        <a:ea typeface="Calibri"/>
                        <a:cs typeface="Times New Roman"/>
                      </a:endParaRPr>
                    </a:p>
                  </a:txBody>
                  <a:tcPr marL="63152" marR="63152" marT="0" marB="0"/>
                </a:tc>
                <a:tc>
                  <a:txBody>
                    <a:bodyPr/>
                    <a:lstStyle/>
                    <a:p>
                      <a:pPr marL="0" marR="0">
                        <a:lnSpc>
                          <a:spcPct val="115000"/>
                        </a:lnSpc>
                        <a:spcBef>
                          <a:spcPts val="0"/>
                        </a:spcBef>
                        <a:spcAft>
                          <a:spcPts val="0"/>
                        </a:spcAft>
                      </a:pPr>
                      <a:r>
                        <a:rPr lang="en-US" sz="1400" dirty="0">
                          <a:effectLst/>
                        </a:rPr>
                        <a:t>Take on an initiative to help </a:t>
                      </a:r>
                      <a:r>
                        <a:rPr lang="en-US" sz="1400" dirty="0" smtClean="0">
                          <a:effectLst/>
                        </a:rPr>
                        <a:t>in solidarity </a:t>
                      </a:r>
                      <a:r>
                        <a:rPr lang="en-US" sz="1400" dirty="0">
                          <a:effectLst/>
                        </a:rPr>
                        <a:t>to a </a:t>
                      </a:r>
                      <a:r>
                        <a:rPr lang="en-US" sz="1400" dirty="0" smtClean="0">
                          <a:effectLst/>
                        </a:rPr>
                        <a:t>greater</a:t>
                      </a:r>
                      <a:r>
                        <a:rPr lang="en-US" sz="1400" baseline="0" dirty="0" smtClean="0">
                          <a:effectLst/>
                        </a:rPr>
                        <a:t> </a:t>
                      </a:r>
                      <a:r>
                        <a:rPr lang="en-US" sz="1400" dirty="0" smtClean="0">
                          <a:effectLst/>
                        </a:rPr>
                        <a:t>reality</a:t>
                      </a:r>
                      <a:r>
                        <a:rPr lang="en-US" sz="1400" dirty="0">
                          <a:effectLst/>
                        </a:rPr>
                        <a:t>.</a:t>
                      </a:r>
                    </a:p>
                    <a:p>
                      <a:pPr marL="0" marR="0">
                        <a:lnSpc>
                          <a:spcPct val="115000"/>
                        </a:lnSpc>
                        <a:spcBef>
                          <a:spcPts val="0"/>
                        </a:spcBef>
                        <a:spcAft>
                          <a:spcPts val="0"/>
                        </a:spcAft>
                      </a:pPr>
                      <a:r>
                        <a:rPr lang="en-US" sz="1400" dirty="0">
                          <a:effectLst/>
                        </a:rPr>
                        <a:t>Identify potential resources.</a:t>
                      </a:r>
                    </a:p>
                    <a:p>
                      <a:pPr marL="0" marR="0">
                        <a:lnSpc>
                          <a:spcPct val="115000"/>
                        </a:lnSpc>
                        <a:spcBef>
                          <a:spcPts val="0"/>
                        </a:spcBef>
                        <a:spcAft>
                          <a:spcPts val="0"/>
                        </a:spcAft>
                      </a:pPr>
                      <a:r>
                        <a:rPr lang="en-US" sz="1400" dirty="0">
                          <a:effectLst/>
                        </a:rPr>
                        <a:t>Let people know about Church organizations.</a:t>
                      </a:r>
                    </a:p>
                    <a:p>
                      <a:pPr marL="0" marR="0">
                        <a:lnSpc>
                          <a:spcPct val="115000"/>
                        </a:lnSpc>
                        <a:spcBef>
                          <a:spcPts val="0"/>
                        </a:spcBef>
                        <a:spcAft>
                          <a:spcPts val="0"/>
                        </a:spcAft>
                      </a:pPr>
                      <a:r>
                        <a:rPr lang="en-US" sz="1400" dirty="0">
                          <a:effectLst/>
                        </a:rPr>
                        <a:t>Invite people who are actively involved in the peripheries to give testimony to our groups about how much can be done.</a:t>
                      </a:r>
                      <a:endParaRPr lang="en-US" sz="1400" dirty="0">
                        <a:effectLst/>
                        <a:latin typeface="Calibri"/>
                        <a:ea typeface="Calibri"/>
                        <a:cs typeface="Times New Roman"/>
                      </a:endParaRPr>
                    </a:p>
                  </a:txBody>
                  <a:tcPr marL="63152" marR="63152" marT="0" marB="0"/>
                </a:tc>
                <a:tc>
                  <a:txBody>
                    <a:bodyPr/>
                    <a:lstStyle/>
                    <a:p>
                      <a:r>
                        <a:rPr lang="en-US" sz="1400" dirty="0">
                          <a:effectLst/>
                        </a:rPr>
                        <a:t>1 How do you live your baptismal call to be a missionary disciple</a:t>
                      </a:r>
                      <a:r>
                        <a:rPr lang="en-US" sz="1400" dirty="0" smtClean="0">
                          <a:effectLst/>
                        </a:rPr>
                        <a:t>?</a:t>
                      </a:r>
                      <a:br>
                        <a:rPr lang="en-US" sz="1400" dirty="0" smtClean="0">
                          <a:effectLst/>
                        </a:rPr>
                      </a:br>
                      <a:endParaRPr lang="en-US" sz="1400" dirty="0">
                        <a:effectLst/>
                      </a:endParaRPr>
                    </a:p>
                    <a:p>
                      <a:r>
                        <a:rPr lang="en-US" sz="1400" dirty="0">
                          <a:effectLst/>
                        </a:rPr>
                        <a:t>2. In what ways have you responded to Pope Francis’ call to respond to the needs of society in light of our Catholic identity</a:t>
                      </a:r>
                      <a:r>
                        <a:rPr lang="en-US" sz="1400" dirty="0" smtClean="0">
                          <a:effectLst/>
                        </a:rPr>
                        <a:t>?</a:t>
                      </a:r>
                      <a:br>
                        <a:rPr lang="en-US" sz="1400" dirty="0" smtClean="0">
                          <a:effectLst/>
                        </a:rPr>
                      </a:br>
                      <a:endParaRPr lang="en-US" sz="1400" dirty="0">
                        <a:effectLst/>
                      </a:endParaRPr>
                    </a:p>
                    <a:p>
                      <a:r>
                        <a:rPr lang="en-US" sz="1400" dirty="0">
                          <a:effectLst/>
                        </a:rPr>
                        <a:t>3. Name some examples of acts of mercy that you see the parishes offer and have worked </a:t>
                      </a:r>
                      <a:r>
                        <a:rPr lang="en-US" sz="1400" dirty="0" smtClean="0">
                          <a:effectLst/>
                        </a:rPr>
                        <a:t>well</a:t>
                      </a:r>
                      <a:br>
                        <a:rPr lang="en-US" sz="1400" dirty="0" smtClean="0">
                          <a:effectLst/>
                        </a:rPr>
                      </a:br>
                      <a:endParaRPr lang="en-US" sz="1400" dirty="0">
                        <a:effectLst/>
                      </a:endParaRPr>
                    </a:p>
                    <a:p>
                      <a:r>
                        <a:rPr lang="en-US" sz="1400" dirty="0">
                          <a:effectLst/>
                        </a:rPr>
                        <a:t>4. What kind of hospitality does our parish offer? Identify 3 actions that express a welcoming attitude.  Is this enough? Is that what people expect?</a:t>
                      </a:r>
                      <a:endParaRPr lang="en-US" sz="1400" dirty="0">
                        <a:effectLst/>
                        <a:latin typeface="Calibri"/>
                      </a:endParaRPr>
                    </a:p>
                  </a:txBody>
                  <a:tcPr marL="63152" marR="63152" marT="0" marB="0"/>
                </a:tc>
              </a:tr>
            </a:tbl>
          </a:graphicData>
        </a:graphic>
      </p:graphicFrame>
      <p:sp>
        <p:nvSpPr>
          <p:cNvPr id="5" name="TextBox 4"/>
          <p:cNvSpPr txBox="1"/>
          <p:nvPr/>
        </p:nvSpPr>
        <p:spPr>
          <a:xfrm>
            <a:off x="152400" y="609600"/>
            <a:ext cx="4191000" cy="381000"/>
          </a:xfrm>
          <a:prstGeom prst="rect">
            <a:avLst/>
          </a:prstGeom>
          <a:noFill/>
        </p:spPr>
        <p:txBody>
          <a:bodyPr wrap="square" rtlCol="0">
            <a:spAutoFit/>
          </a:bodyPr>
          <a:lstStyle/>
          <a:p>
            <a:r>
              <a:rPr lang="en-US" dirty="0" smtClean="0"/>
              <a:t>Plan for Session 4</a:t>
            </a:r>
            <a:endParaRPr lang="en-US" dirty="0"/>
          </a:p>
        </p:txBody>
      </p:sp>
    </p:spTree>
    <p:extLst>
      <p:ext uri="{BB962C8B-B14F-4D97-AF65-F5344CB8AC3E}">
        <p14:creationId xmlns:p14="http://schemas.microsoft.com/office/powerpoint/2010/main" val="3022429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152400" y="2057400"/>
            <a:ext cx="8763000" cy="4572000"/>
          </a:xfrm>
        </p:spPr>
        <p:txBody>
          <a:bodyPr>
            <a:noAutofit/>
          </a:bodyPr>
          <a:lstStyle/>
          <a:p>
            <a:r>
              <a:rPr lang="en-US" sz="2200" dirty="0" smtClean="0"/>
              <a:t>1</a:t>
            </a:r>
            <a:r>
              <a:rPr lang="en-US" sz="2400" dirty="0" smtClean="0"/>
              <a:t>. </a:t>
            </a:r>
            <a:r>
              <a:rPr lang="en-US" sz="2400" dirty="0"/>
              <a:t>How do you live your baptismal call to be a missionary disciple</a:t>
            </a:r>
            <a:r>
              <a:rPr lang="en-US" sz="2400" dirty="0" smtClean="0"/>
              <a:t>?</a:t>
            </a:r>
            <a:r>
              <a:rPr lang="en-US" sz="2400" dirty="0">
                <a:solidFill>
                  <a:srgbClr val="FF0000"/>
                </a:solidFill>
              </a:rPr>
              <a:t> </a:t>
            </a:r>
            <a:r>
              <a:rPr lang="en-US" sz="2400" dirty="0" smtClean="0">
                <a:solidFill>
                  <a:srgbClr val="FF0000"/>
                </a:solidFill>
              </a:rPr>
              <a:t/>
            </a:r>
            <a:br>
              <a:rPr lang="en-US" sz="2400" dirty="0" smtClean="0">
                <a:solidFill>
                  <a:srgbClr val="FF0000"/>
                </a:solidFill>
              </a:rPr>
            </a:br>
            <a:r>
              <a:rPr lang="en-US" sz="2200" dirty="0" smtClean="0">
                <a:solidFill>
                  <a:srgbClr val="FF0000"/>
                </a:solidFill>
              </a:rPr>
              <a:t>Your </a:t>
            </a:r>
            <a:r>
              <a:rPr lang="en-US" sz="2200" dirty="0">
                <a:solidFill>
                  <a:srgbClr val="FF0000"/>
                </a:solidFill>
              </a:rPr>
              <a:t>short response &amp; what to respond to the other person</a:t>
            </a:r>
          </a:p>
          <a:p>
            <a:pPr marL="109728" indent="0">
              <a:buNone/>
            </a:pPr>
            <a:r>
              <a:rPr lang="en-US" sz="2200" dirty="0"/>
              <a:t/>
            </a:r>
            <a:br>
              <a:rPr lang="en-US" sz="2200" dirty="0"/>
            </a:br>
            <a:endParaRPr lang="en-US" sz="2200" dirty="0"/>
          </a:p>
          <a:p>
            <a:r>
              <a:rPr lang="en-US" sz="2400" dirty="0"/>
              <a:t>2. In what ways have you responded to Pope Francis’ call to respond to the needs of society in light of our Catholic identity?</a:t>
            </a:r>
            <a:br>
              <a:rPr lang="en-US" sz="2400" dirty="0"/>
            </a:br>
            <a:r>
              <a:rPr lang="en-US" sz="2200" dirty="0" smtClean="0">
                <a:solidFill>
                  <a:srgbClr val="FF0000"/>
                </a:solidFill>
              </a:rPr>
              <a:t>Your </a:t>
            </a:r>
            <a:r>
              <a:rPr lang="en-US" sz="2200" dirty="0">
                <a:solidFill>
                  <a:srgbClr val="FF0000"/>
                </a:solidFill>
              </a:rPr>
              <a:t>short response &amp; what to respond to the other person</a:t>
            </a:r>
            <a:endParaRPr lang="en-US" sz="2200" dirty="0">
              <a:solidFill>
                <a:schemeClr val="bg1"/>
              </a:solidFill>
            </a:endParaRPr>
          </a:p>
          <a:p>
            <a:endParaRPr lang="en-US" sz="2200" dirty="0"/>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p:txBody>
      </p:sp>
    </p:spTree>
    <p:extLst>
      <p:ext uri="{BB962C8B-B14F-4D97-AF65-F5344CB8AC3E}">
        <p14:creationId xmlns:p14="http://schemas.microsoft.com/office/powerpoint/2010/main" val="3271893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10600" cy="762000"/>
          </a:xfrm>
        </p:spPr>
        <p:txBody>
          <a:bodyPr>
            <a:normAutofit fontScale="90000"/>
          </a:bodyPr>
          <a:lstStyle/>
          <a:p>
            <a:r>
              <a:rPr lang="en-US" sz="2400" dirty="0" smtClean="0"/>
              <a:t>Practice with the questions from the Diocesan Mission &amp; Consultation Manual   </a:t>
            </a:r>
            <a:r>
              <a:rPr lang="en-US" sz="2400" dirty="0" smtClean="0">
                <a:solidFill>
                  <a:srgbClr val="FF0000"/>
                </a:solidFill>
              </a:rPr>
              <a:t>15 minutes</a:t>
            </a:r>
            <a:r>
              <a:rPr lang="en-US" sz="2400" dirty="0" smtClean="0"/>
              <a:t> </a:t>
            </a:r>
            <a:endParaRPr lang="en-US" sz="2400" dirty="0"/>
          </a:p>
        </p:txBody>
      </p:sp>
      <p:sp>
        <p:nvSpPr>
          <p:cNvPr id="3" name="Content Placeholder 2"/>
          <p:cNvSpPr>
            <a:spLocks noGrp="1"/>
          </p:cNvSpPr>
          <p:nvPr>
            <p:ph idx="1"/>
          </p:nvPr>
        </p:nvSpPr>
        <p:spPr>
          <a:xfrm>
            <a:off x="152400" y="1828800"/>
            <a:ext cx="8763000" cy="4495800"/>
          </a:xfrm>
        </p:spPr>
        <p:txBody>
          <a:bodyPr>
            <a:noAutofit/>
          </a:bodyPr>
          <a:lstStyle/>
          <a:p>
            <a:r>
              <a:rPr lang="en-US" sz="2400" dirty="0"/>
              <a:t>3. Name some examples of acts of mercy that you see the parishes offer and have worked well</a:t>
            </a:r>
            <a:br>
              <a:rPr lang="en-US" sz="2400" dirty="0"/>
            </a:br>
            <a:r>
              <a:rPr lang="en-US" sz="2200" dirty="0">
                <a:solidFill>
                  <a:srgbClr val="FF0000"/>
                </a:solidFill>
              </a:rPr>
              <a:t>Your short response &amp; what to respond to the other </a:t>
            </a:r>
            <a:r>
              <a:rPr lang="en-US" sz="2200" dirty="0" smtClean="0">
                <a:solidFill>
                  <a:srgbClr val="FF0000"/>
                </a:solidFill>
              </a:rPr>
              <a:t>person</a:t>
            </a:r>
          </a:p>
          <a:p>
            <a:endParaRPr lang="en-US" sz="2400" dirty="0">
              <a:solidFill>
                <a:srgbClr val="FF0000"/>
              </a:solidFill>
            </a:endParaRPr>
          </a:p>
          <a:p>
            <a:endParaRPr lang="en-US" sz="2400" dirty="0"/>
          </a:p>
          <a:p>
            <a:r>
              <a:rPr lang="en-US" sz="2400" dirty="0"/>
              <a:t>4. What kind of hospitality does our parish offer? Identify 3 actions that express a welcoming attitude.  Is this enough? Is that what people expect</a:t>
            </a:r>
            <a:r>
              <a:rPr lang="en-US" sz="2400" dirty="0" smtClean="0"/>
              <a:t>? </a:t>
            </a:r>
          </a:p>
          <a:p>
            <a:pPr marL="109728" indent="0">
              <a:buNone/>
            </a:pPr>
            <a:r>
              <a:rPr lang="en-US" sz="2200" dirty="0" smtClean="0">
                <a:solidFill>
                  <a:srgbClr val="FF0000"/>
                </a:solidFill>
              </a:rPr>
              <a:t>    Your </a:t>
            </a:r>
            <a:r>
              <a:rPr lang="en-US" sz="2200" dirty="0">
                <a:solidFill>
                  <a:srgbClr val="FF0000"/>
                </a:solidFill>
              </a:rPr>
              <a:t>short response &amp; what to respond to the other person</a:t>
            </a:r>
            <a:endParaRPr lang="en-US" sz="2200" dirty="0">
              <a:solidFill>
                <a:schemeClr val="bg1"/>
              </a:solidFill>
            </a:endParaRPr>
          </a:p>
          <a:p>
            <a:endParaRPr lang="en-US" sz="2200" dirty="0"/>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a:p>
            <a:pPr marL="0" indent="0">
              <a:lnSpc>
                <a:spcPct val="115000"/>
              </a:lnSpc>
              <a:spcBef>
                <a:spcPts val="0"/>
              </a:spcBef>
              <a:buNone/>
            </a:pPr>
            <a:endParaRPr lang="en-US" sz="2200" dirty="0">
              <a:solidFill>
                <a:srgbClr val="FF0000"/>
              </a:solidFill>
            </a:endParaRPr>
          </a:p>
          <a:p>
            <a:pPr marL="0" indent="0">
              <a:lnSpc>
                <a:spcPct val="115000"/>
              </a:lnSpc>
              <a:spcBef>
                <a:spcPts val="0"/>
              </a:spcBef>
              <a:buNone/>
            </a:pPr>
            <a:endParaRPr lang="en-US" sz="2200" dirty="0" smtClean="0">
              <a:solidFill>
                <a:srgbClr val="FF0000"/>
              </a:solidFill>
            </a:endParaRPr>
          </a:p>
        </p:txBody>
      </p:sp>
    </p:spTree>
    <p:extLst>
      <p:ext uri="{BB962C8B-B14F-4D97-AF65-F5344CB8AC3E}">
        <p14:creationId xmlns:p14="http://schemas.microsoft.com/office/powerpoint/2010/main" val="7968828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86800" cy="1066800"/>
          </a:xfrm>
        </p:spPr>
        <p:txBody>
          <a:bodyPr>
            <a:normAutofit/>
          </a:bodyPr>
          <a:lstStyle/>
          <a:p>
            <a:r>
              <a:rPr lang="en-US" sz="3200" b="1" dirty="0" smtClean="0"/>
              <a:t>Session 5:  Celebrating the Joy of Being Missionary Disciples</a:t>
            </a:r>
            <a:endParaRPr lang="en-US" sz="3200" b="1" dirty="0"/>
          </a:p>
        </p:txBody>
      </p:sp>
      <p:sp>
        <p:nvSpPr>
          <p:cNvPr id="3" name="Content Placeholder 2"/>
          <p:cNvSpPr>
            <a:spLocks noGrp="1"/>
          </p:cNvSpPr>
          <p:nvPr>
            <p:ph idx="1"/>
          </p:nvPr>
        </p:nvSpPr>
        <p:spPr>
          <a:xfrm>
            <a:off x="457200" y="2057400"/>
            <a:ext cx="8915400" cy="4517136"/>
          </a:xfrm>
        </p:spPr>
        <p:txBody>
          <a:bodyPr>
            <a:normAutofit/>
          </a:bodyPr>
          <a:lstStyle/>
          <a:p>
            <a:r>
              <a:rPr lang="en-US" sz="2400" dirty="0" smtClean="0"/>
              <a:t>Symbols and Supplies</a:t>
            </a:r>
          </a:p>
          <a:p>
            <a:pPr lvl="1"/>
            <a:r>
              <a:rPr lang="en-US" sz="2400" dirty="0" smtClean="0"/>
              <a:t>Image of the Path in the center</a:t>
            </a:r>
            <a:br>
              <a:rPr lang="en-US" sz="2400" dirty="0" smtClean="0"/>
            </a:br>
            <a:r>
              <a:rPr lang="en-US" sz="2400" dirty="0" smtClean="0"/>
              <a:t>Large Cross</a:t>
            </a:r>
          </a:p>
          <a:p>
            <a:pPr lvl="1"/>
            <a:r>
              <a:rPr lang="en-US" sz="2400" dirty="0" smtClean="0"/>
              <a:t>Basket with the </a:t>
            </a:r>
            <a:r>
              <a:rPr lang="en-US" sz="2400" b="1" dirty="0" smtClean="0"/>
              <a:t>V </a:t>
            </a:r>
            <a:r>
              <a:rPr lang="en-US" sz="2400" b="1" dirty="0" err="1" smtClean="0"/>
              <a:t>Encuentro</a:t>
            </a:r>
            <a:r>
              <a:rPr lang="en-US" sz="2400" b="1" dirty="0" smtClean="0"/>
              <a:t> Crosses</a:t>
            </a:r>
          </a:p>
          <a:p>
            <a:pPr lvl="1"/>
            <a:r>
              <a:rPr lang="en-US" sz="2400" dirty="0" smtClean="0"/>
              <a:t>Candle and Open Bible</a:t>
            </a:r>
          </a:p>
          <a:p>
            <a:pPr lvl="1"/>
            <a:r>
              <a:rPr lang="en-US" sz="2400" dirty="0" smtClean="0"/>
              <a:t>Prayer</a:t>
            </a:r>
          </a:p>
          <a:p>
            <a:pPr lvl="1"/>
            <a:endParaRPr lang="en-US" sz="2400" dirty="0" smtClean="0"/>
          </a:p>
          <a:p>
            <a:pPr lvl="2"/>
            <a:r>
              <a:rPr lang="en-US" sz="2200" dirty="0" smtClean="0">
                <a:solidFill>
                  <a:srgbClr val="FF0000"/>
                </a:solidFill>
              </a:rPr>
              <a:t>Side table </a:t>
            </a:r>
            <a:r>
              <a:rPr lang="en-US" sz="2200" dirty="0" smtClean="0"/>
              <a:t>with </a:t>
            </a:r>
            <a:r>
              <a:rPr lang="en-US" sz="2200" dirty="0" smtClean="0">
                <a:solidFill>
                  <a:srgbClr val="FF0000"/>
                </a:solidFill>
              </a:rPr>
              <a:t>wreath of flowers </a:t>
            </a:r>
            <a:r>
              <a:rPr lang="en-US" sz="2200" dirty="0" smtClean="0"/>
              <a:t>and </a:t>
            </a:r>
            <a:r>
              <a:rPr lang="en-US" sz="2200" dirty="0" smtClean="0">
                <a:solidFill>
                  <a:srgbClr val="FF0000"/>
                </a:solidFill>
              </a:rPr>
              <a:t>white cloth</a:t>
            </a:r>
          </a:p>
          <a:p>
            <a:pPr lvl="2"/>
            <a:r>
              <a:rPr lang="en-US" sz="2200" dirty="0" smtClean="0">
                <a:solidFill>
                  <a:srgbClr val="FF0000"/>
                </a:solidFill>
              </a:rPr>
              <a:t>White paper cross </a:t>
            </a:r>
            <a:r>
              <a:rPr lang="en-US" sz="2200" dirty="0" smtClean="0">
                <a:solidFill>
                  <a:schemeClr val="accent6">
                    <a:lumMod val="75000"/>
                  </a:schemeClr>
                </a:solidFill>
              </a:rPr>
              <a:t>and </a:t>
            </a:r>
            <a:r>
              <a:rPr lang="en-US" sz="2200" dirty="0" smtClean="0">
                <a:solidFill>
                  <a:srgbClr val="FF0000"/>
                </a:solidFill>
              </a:rPr>
              <a:t>pens</a:t>
            </a:r>
          </a:p>
          <a:p>
            <a:pPr lvl="2"/>
            <a:r>
              <a:rPr lang="en-US" sz="2200" dirty="0" smtClean="0">
                <a:solidFill>
                  <a:srgbClr val="FF0000"/>
                </a:solidFill>
              </a:rPr>
              <a:t>Tape</a:t>
            </a:r>
            <a:endParaRPr lang="en-US" sz="2200" dirty="0">
              <a:solidFill>
                <a:srgbClr val="FF0000"/>
              </a:solidFill>
            </a:endParaRPr>
          </a:p>
        </p:txBody>
      </p:sp>
      <p:pic>
        <p:nvPicPr>
          <p:cNvPr id="28674" name="Picture 2" descr="Image result for wreath of flowers"/>
          <p:cNvPicPr>
            <a:picLocks noChangeAspect="1" noChangeArrowheads="1"/>
          </p:cNvPicPr>
          <p:nvPr/>
        </p:nvPicPr>
        <p:blipFill>
          <a:blip r:embed="rId3" cstate="print"/>
          <a:srcRect/>
          <a:stretch>
            <a:fillRect/>
          </a:stretch>
        </p:blipFill>
        <p:spPr bwMode="auto">
          <a:xfrm>
            <a:off x="6858000" y="3124199"/>
            <a:ext cx="2070625" cy="1541819"/>
          </a:xfrm>
          <a:prstGeom prst="rect">
            <a:avLst/>
          </a:prstGeom>
          <a:noFill/>
        </p:spPr>
      </p:pic>
      <p:sp>
        <p:nvSpPr>
          <p:cNvPr id="28676" name="AutoShape 4" descr="Image result for large cr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Image result for large cross"/>
          <p:cNvPicPr>
            <a:picLocks noChangeAspect="1" noChangeArrowheads="1"/>
          </p:cNvPicPr>
          <p:nvPr/>
        </p:nvPicPr>
        <p:blipFill>
          <a:blip r:embed="rId4" cstate="print"/>
          <a:srcRect/>
          <a:stretch>
            <a:fillRect/>
          </a:stretch>
        </p:blipFill>
        <p:spPr bwMode="auto">
          <a:xfrm>
            <a:off x="8153400" y="5029200"/>
            <a:ext cx="772160" cy="1447800"/>
          </a:xfrm>
          <a:prstGeom prst="rect">
            <a:avLst/>
          </a:prstGeom>
          <a:noFill/>
        </p:spPr>
      </p:pic>
      <p:sp>
        <p:nvSpPr>
          <p:cNvPr id="28680" name="AutoShape 8" descr="Image result for prayer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4" name="Picture 12" descr="Image result for white cloth"/>
          <p:cNvPicPr>
            <a:picLocks noChangeAspect="1" noChangeArrowheads="1"/>
          </p:cNvPicPr>
          <p:nvPr/>
        </p:nvPicPr>
        <p:blipFill>
          <a:blip r:embed="rId5" cstate="print"/>
          <a:srcRect/>
          <a:stretch>
            <a:fillRect/>
          </a:stretch>
        </p:blipFill>
        <p:spPr bwMode="auto">
          <a:xfrm>
            <a:off x="6248400" y="1447801"/>
            <a:ext cx="2219722" cy="1250548"/>
          </a:xfrm>
          <a:prstGeom prst="rect">
            <a:avLst/>
          </a:prstGeom>
          <a:noFill/>
        </p:spPr>
      </p:pic>
      <p:pic>
        <p:nvPicPr>
          <p:cNvPr id="9" name="Picture 2" descr="C:\Users\mcovani\AppData\Local\Microsoft\Windows\Temporary Internet Files\Content.Outlook\FTMA4SN8\IMG_25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599689" y="4943475"/>
            <a:ext cx="1752601" cy="1314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4572000" cy="646331"/>
          </a:xfrm>
          <a:prstGeom prst="rect">
            <a:avLst/>
          </a:prstGeom>
        </p:spPr>
        <p:txBody>
          <a:bodyPr>
            <a:spAutoFit/>
          </a:bodyPr>
          <a:lstStyle/>
          <a:p>
            <a:r>
              <a:rPr lang="en-US" b="1" dirty="0" smtClean="0">
                <a:solidFill>
                  <a:srgbClr val="FF0000"/>
                </a:solidFill>
              </a:rPr>
              <a:t>FIFTH SESSION  begin with the Prayer</a:t>
            </a:r>
            <a:endParaRPr lang="en-US" dirty="0"/>
          </a:p>
        </p:txBody>
      </p:sp>
      <p:sp>
        <p:nvSpPr>
          <p:cNvPr id="6" name="Rectangle 5"/>
          <p:cNvSpPr/>
          <p:nvPr/>
        </p:nvSpPr>
        <p:spPr>
          <a:xfrm>
            <a:off x="304800" y="1676400"/>
            <a:ext cx="6629400" cy="4585871"/>
          </a:xfrm>
          <a:prstGeom prst="rect">
            <a:avLst/>
          </a:prstGeom>
        </p:spPr>
        <p:txBody>
          <a:bodyPr wrap="square">
            <a:spAutoFit/>
          </a:bodyPr>
          <a:lstStyle/>
          <a:p>
            <a:pPr marL="109728" indent="0">
              <a:buNone/>
            </a:pPr>
            <a:r>
              <a:rPr lang="en-US" dirty="0" smtClean="0"/>
              <a:t>Song: Santa Maria del Camino or other</a:t>
            </a:r>
          </a:p>
          <a:p>
            <a:pPr marL="109728" indent="0">
              <a:buNone/>
            </a:pPr>
            <a:r>
              <a:rPr lang="en-US" dirty="0" smtClean="0"/>
              <a:t>Reading: Guide  pg.43 </a:t>
            </a:r>
            <a:r>
              <a:rPr lang="en-US" dirty="0" err="1" smtClean="0"/>
              <a:t>Lc</a:t>
            </a:r>
            <a:r>
              <a:rPr lang="en-US" dirty="0" smtClean="0"/>
              <a:t>. 24, 32 -35</a:t>
            </a:r>
          </a:p>
          <a:p>
            <a:pPr marL="109728" indent="0">
              <a:buNone/>
            </a:pPr>
            <a:r>
              <a:rPr lang="en-US" dirty="0"/>
              <a:t>a</a:t>
            </a:r>
            <a:r>
              <a:rPr lang="en-US" dirty="0" smtClean="0"/>
              <a:t>nd reflection</a:t>
            </a:r>
          </a:p>
          <a:p>
            <a:pPr marL="109728" indent="0">
              <a:buNone/>
            </a:pPr>
            <a:endParaRPr lang="en-US" dirty="0" smtClean="0"/>
          </a:p>
          <a:p>
            <a:pPr marL="109728" indent="0">
              <a:buNone/>
            </a:pPr>
            <a:r>
              <a:rPr lang="en-US" dirty="0" smtClean="0"/>
              <a:t>Continue with the Plan for the 5th. Session</a:t>
            </a:r>
          </a:p>
          <a:p>
            <a:pPr marL="109728" indent="0">
              <a:buNone/>
            </a:pPr>
            <a:r>
              <a:rPr lang="en-US" dirty="0" smtClean="0"/>
              <a:t>Continue with the practice with the diocesan Journal of Mission and Consultation</a:t>
            </a:r>
          </a:p>
          <a:p>
            <a:pPr marL="109728" indent="0">
              <a:buNone/>
            </a:pPr>
            <a:endParaRPr lang="en-US" dirty="0" smtClean="0"/>
          </a:p>
          <a:p>
            <a:pPr marL="109728" indent="0">
              <a:buNone/>
            </a:pPr>
            <a:endParaRPr lang="en-US" dirty="0" smtClean="0"/>
          </a:p>
          <a:p>
            <a:pPr marL="109728" indent="0">
              <a:buNone/>
            </a:pPr>
            <a:r>
              <a:rPr lang="en-US" dirty="0" smtClean="0"/>
              <a:t>At the end(Celebrate, Guide pg. 48) after the following prayer, a cross is given to each one and they are invited to decorate them  in celebration (or they can take it home and do it with </a:t>
            </a:r>
            <a:r>
              <a:rPr lang="en-US" dirty="0"/>
              <a:t>t</a:t>
            </a:r>
            <a:r>
              <a:rPr lang="en-US" dirty="0" smtClean="0"/>
              <a:t>heir children) Ending Song is “</a:t>
            </a:r>
            <a:r>
              <a:rPr lang="en-US" dirty="0" err="1" smtClean="0"/>
              <a:t>Nuestra</a:t>
            </a:r>
            <a:r>
              <a:rPr lang="en-US" dirty="0" smtClean="0"/>
              <a:t> </a:t>
            </a:r>
            <a:r>
              <a:rPr lang="en-US" dirty="0" err="1" smtClean="0"/>
              <a:t>Alegría</a:t>
            </a:r>
            <a:r>
              <a:rPr lang="en-US" dirty="0" smtClean="0"/>
              <a:t>” (or one similar).</a:t>
            </a:r>
          </a:p>
          <a:p>
            <a:endParaRPr lang="en-US" sz="2000" dirty="0" smtClean="0"/>
          </a:p>
          <a:p>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08331"/>
            <a:ext cx="3505200" cy="241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7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8010586"/>
              </p:ext>
            </p:extLst>
          </p:nvPr>
        </p:nvGraphicFramePr>
        <p:xfrm>
          <a:off x="152400" y="902732"/>
          <a:ext cx="8839198" cy="5818939"/>
        </p:xfrm>
        <a:graphic>
          <a:graphicData uri="http://schemas.openxmlformats.org/drawingml/2006/table">
            <a:tbl>
              <a:tblPr firstRow="1" firstCol="1" bandRow="1" bandCol="1">
                <a:tableStyleId>{5C22544A-7EE6-4342-B048-85BDC9FD1C3A}</a:tableStyleId>
              </a:tblPr>
              <a:tblGrid>
                <a:gridCol w="982272"/>
                <a:gridCol w="1498906"/>
                <a:gridCol w="2868863"/>
                <a:gridCol w="1318126"/>
                <a:gridCol w="2171031"/>
              </a:tblGrid>
              <a:tr h="5818939">
                <a:tc>
                  <a:txBody>
                    <a:bodyPr/>
                    <a:lstStyle/>
                    <a:p>
                      <a:pPr marL="0" marR="0">
                        <a:lnSpc>
                          <a:spcPct val="115000"/>
                        </a:lnSpc>
                        <a:spcBef>
                          <a:spcPts val="0"/>
                        </a:spcBef>
                        <a:spcAft>
                          <a:spcPts val="0"/>
                        </a:spcAft>
                      </a:pPr>
                      <a:r>
                        <a:rPr lang="en-US" sz="1400" dirty="0">
                          <a:effectLst/>
                        </a:rPr>
                        <a:t>V. Celebrating the joy of being </a:t>
                      </a:r>
                      <a:r>
                        <a:rPr lang="en-US" sz="1400" dirty="0" smtClean="0">
                          <a:effectLst/>
                        </a:rPr>
                        <a:t>mission</a:t>
                      </a:r>
                    </a:p>
                    <a:p>
                      <a:pPr marL="0" marR="0">
                        <a:lnSpc>
                          <a:spcPct val="115000"/>
                        </a:lnSpc>
                        <a:spcBef>
                          <a:spcPts val="0"/>
                        </a:spcBef>
                        <a:spcAft>
                          <a:spcPts val="0"/>
                        </a:spcAft>
                      </a:pPr>
                      <a:r>
                        <a:rPr lang="en-US" sz="1400" dirty="0" err="1" smtClean="0">
                          <a:effectLst/>
                        </a:rPr>
                        <a:t>ary</a:t>
                      </a:r>
                      <a:r>
                        <a:rPr lang="en-US" sz="1400" dirty="0" smtClean="0">
                          <a:effectLst/>
                        </a:rPr>
                        <a:t> </a:t>
                      </a:r>
                      <a:r>
                        <a:rPr lang="en-US" sz="1400" dirty="0">
                          <a:effectLst/>
                        </a:rPr>
                        <a:t>disciples</a:t>
                      </a:r>
                      <a:endParaRPr lang="en-US" sz="140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00" dirty="0">
                          <a:effectLst/>
                        </a:rPr>
                        <a:t>To celebrate and deepen the strength we find in celebrating with gratitude and joy for life.</a:t>
                      </a:r>
                    </a:p>
                    <a:p>
                      <a:pPr marL="0" marR="0">
                        <a:lnSpc>
                          <a:spcPct val="115000"/>
                        </a:lnSpc>
                        <a:spcBef>
                          <a:spcPts val="0"/>
                        </a:spcBef>
                        <a:spcAft>
                          <a:spcPts val="0"/>
                        </a:spcAft>
                      </a:pPr>
                      <a:r>
                        <a:rPr lang="en-US" sz="1400" dirty="0">
                          <a:effectLst/>
                        </a:rPr>
                        <a:t>Sum up the experience and the results of the consultation process and determine its pastoral implications.</a:t>
                      </a:r>
                      <a:endParaRPr lang="en-US" sz="140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00" dirty="0">
                          <a:effectLst/>
                        </a:rPr>
                        <a:t>To See: The Encounter with Christ quenches all fear, returns joy and promptness.</a:t>
                      </a:r>
                    </a:p>
                    <a:p>
                      <a:pPr marL="0" marR="0">
                        <a:lnSpc>
                          <a:spcPct val="115000"/>
                        </a:lnSpc>
                        <a:spcBef>
                          <a:spcPts val="0"/>
                        </a:spcBef>
                        <a:spcAft>
                          <a:spcPts val="0"/>
                        </a:spcAft>
                      </a:pPr>
                      <a:r>
                        <a:rPr lang="en-US" sz="1400" dirty="0">
                          <a:effectLst/>
                        </a:rPr>
                        <a:t>Identify the blessings received that have led us to "have a party" about it.</a:t>
                      </a:r>
                    </a:p>
                    <a:p>
                      <a:pPr marL="0" marR="0">
                        <a:lnSpc>
                          <a:spcPct val="115000"/>
                        </a:lnSpc>
                        <a:spcBef>
                          <a:spcPts val="0"/>
                        </a:spcBef>
                        <a:spcAft>
                          <a:spcPts val="0"/>
                        </a:spcAft>
                      </a:pPr>
                      <a:r>
                        <a:rPr lang="en-US" sz="1400" dirty="0">
                          <a:effectLst/>
                        </a:rPr>
                        <a:t>To think: The Eucharist is the highest festive </a:t>
                      </a:r>
                      <a:r>
                        <a:rPr lang="en-US" sz="1400" dirty="0" err="1" smtClean="0">
                          <a:effectLst/>
                        </a:rPr>
                        <a:t>expres</a:t>
                      </a:r>
                      <a:endParaRPr lang="en-US" sz="1400" dirty="0" smtClean="0">
                        <a:effectLst/>
                      </a:endParaRPr>
                    </a:p>
                    <a:p>
                      <a:pPr marL="0" marR="0">
                        <a:lnSpc>
                          <a:spcPct val="115000"/>
                        </a:lnSpc>
                        <a:spcBef>
                          <a:spcPts val="0"/>
                        </a:spcBef>
                        <a:spcAft>
                          <a:spcPts val="0"/>
                        </a:spcAft>
                      </a:pPr>
                      <a:r>
                        <a:rPr lang="en-US" sz="1400" dirty="0" err="1" smtClean="0">
                          <a:effectLst/>
                        </a:rPr>
                        <a:t>sion</a:t>
                      </a:r>
                      <a:r>
                        <a:rPr lang="en-US" sz="1400" dirty="0" smtClean="0">
                          <a:effectLst/>
                        </a:rPr>
                        <a:t> </a:t>
                      </a:r>
                      <a:r>
                        <a:rPr lang="en-US" sz="1400" dirty="0">
                          <a:effectLst/>
                        </a:rPr>
                        <a:t>of our communities. Have we found in the Eucharist nourishment and the enthusiasm to go out in mission?</a:t>
                      </a:r>
                    </a:p>
                    <a:p>
                      <a:pPr marL="0" marR="0">
                        <a:lnSpc>
                          <a:spcPct val="115000"/>
                        </a:lnSpc>
                        <a:spcBef>
                          <a:spcPts val="0"/>
                        </a:spcBef>
                        <a:spcAft>
                          <a:spcPts val="0"/>
                        </a:spcAft>
                      </a:pPr>
                      <a:r>
                        <a:rPr lang="en-US" sz="1400" dirty="0">
                          <a:effectLst/>
                        </a:rPr>
                        <a:t>There are many fears that we still need to let go to be able to become a community.</a:t>
                      </a:r>
                    </a:p>
                    <a:p>
                      <a:pPr marL="0" marR="0">
                        <a:lnSpc>
                          <a:spcPct val="115000"/>
                        </a:lnSpc>
                        <a:spcBef>
                          <a:spcPts val="0"/>
                        </a:spcBef>
                        <a:spcAft>
                          <a:spcPts val="0"/>
                        </a:spcAft>
                      </a:pPr>
                      <a:r>
                        <a:rPr lang="en-US" sz="1400" dirty="0">
                          <a:effectLst/>
                        </a:rPr>
                        <a:t>To Act: Community of missionary disciples in everything we do</a:t>
                      </a:r>
                    </a:p>
                    <a:p>
                      <a:pPr marL="0" marR="0">
                        <a:lnSpc>
                          <a:spcPct val="115000"/>
                        </a:lnSpc>
                        <a:spcBef>
                          <a:spcPts val="0"/>
                        </a:spcBef>
                        <a:spcAft>
                          <a:spcPts val="0"/>
                        </a:spcAft>
                      </a:pPr>
                      <a:r>
                        <a:rPr lang="en-US" sz="1400" dirty="0">
                          <a:effectLst/>
                        </a:rPr>
                        <a:t>To Celebrate: With The Cross we will win </a:t>
                      </a:r>
                      <a:r>
                        <a:rPr lang="en-US" sz="1400" dirty="0" smtClean="0">
                          <a:effectLst/>
                        </a:rPr>
                        <a:t>p.48.</a:t>
                      </a:r>
                      <a:r>
                        <a:rPr lang="en-US" sz="1400" baseline="0" dirty="0" smtClean="0">
                          <a:effectLst/>
                        </a:rPr>
                        <a:t> </a:t>
                      </a:r>
                      <a:r>
                        <a:rPr lang="en-US" sz="1400" dirty="0" smtClean="0">
                          <a:effectLst/>
                        </a:rPr>
                        <a:t>Going </a:t>
                      </a:r>
                      <a:r>
                        <a:rPr lang="en-US" sz="1400" dirty="0">
                          <a:effectLst/>
                        </a:rPr>
                        <a:t>out: The firm resolution to proclaim the gospel</a:t>
                      </a:r>
                      <a:endParaRPr lang="en-US" sz="1400" dirty="0">
                        <a:effectLst/>
                        <a:latin typeface="Calibri"/>
                        <a:ea typeface="Calibri"/>
                        <a:cs typeface="Times New Roman"/>
                      </a:endParaRPr>
                    </a:p>
                  </a:txBody>
                  <a:tcPr marL="66660" marR="66660" marT="0" marB="0"/>
                </a:tc>
                <a:tc>
                  <a:txBody>
                    <a:bodyPr/>
                    <a:lstStyle/>
                    <a:p>
                      <a:pPr marL="0" marR="0">
                        <a:lnSpc>
                          <a:spcPct val="115000"/>
                        </a:lnSpc>
                        <a:spcBef>
                          <a:spcPts val="0"/>
                        </a:spcBef>
                        <a:spcAft>
                          <a:spcPts val="0"/>
                        </a:spcAft>
                      </a:pPr>
                      <a:r>
                        <a:rPr lang="en-US" sz="1400" dirty="0">
                          <a:effectLst/>
                        </a:rPr>
                        <a:t>To continue evangelizing and preparing the parish </a:t>
                      </a:r>
                      <a:r>
                        <a:rPr lang="en-US" sz="1400" dirty="0" err="1">
                          <a:effectLst/>
                        </a:rPr>
                        <a:t>Encuentro</a:t>
                      </a:r>
                      <a:endParaRPr lang="en-US" sz="1400" dirty="0">
                        <a:effectLst/>
                        <a:latin typeface="Calibri"/>
                        <a:ea typeface="Calibri"/>
                        <a:cs typeface="Times New Roman"/>
                      </a:endParaRPr>
                    </a:p>
                  </a:txBody>
                  <a:tcPr marL="66660" marR="66660" marT="0" marB="0"/>
                </a:tc>
                <a:tc>
                  <a:txBody>
                    <a:bodyPr/>
                    <a:lstStyle/>
                    <a:p>
                      <a:r>
                        <a:rPr lang="en-US" sz="1400" dirty="0">
                          <a:effectLst/>
                        </a:rPr>
                        <a:t>1. Share 3 main blessings that people you encountered  during this process, recognized in their </a:t>
                      </a:r>
                      <a:r>
                        <a:rPr lang="en-US" sz="1400" dirty="0" smtClean="0">
                          <a:effectLst/>
                        </a:rPr>
                        <a:t>lives</a:t>
                      </a:r>
                      <a:br>
                        <a:rPr lang="en-US" sz="1400" dirty="0" smtClean="0">
                          <a:effectLst/>
                        </a:rPr>
                      </a:br>
                      <a:endParaRPr lang="en-US" sz="1400" dirty="0">
                        <a:effectLst/>
                      </a:endParaRPr>
                    </a:p>
                    <a:p>
                      <a:r>
                        <a:rPr lang="en-US" sz="1400" dirty="0">
                          <a:effectLst/>
                        </a:rPr>
                        <a:t>2. What actions will you take to be an evangelizer, from now on</a:t>
                      </a:r>
                      <a:r>
                        <a:rPr lang="en-US" sz="1400" dirty="0" smtClean="0">
                          <a:effectLst/>
                        </a:rPr>
                        <a:t>?</a:t>
                      </a:r>
                      <a:br>
                        <a:rPr lang="en-US" sz="1400" dirty="0" smtClean="0">
                          <a:effectLst/>
                        </a:rPr>
                      </a:br>
                      <a:endParaRPr lang="en-US" sz="1400" dirty="0">
                        <a:effectLst/>
                      </a:endParaRPr>
                    </a:p>
                    <a:p>
                      <a:r>
                        <a:rPr lang="en-US" sz="1400" dirty="0">
                          <a:effectLst/>
                        </a:rPr>
                        <a:t>3 What insights do you see unveiling in the </a:t>
                      </a:r>
                      <a:r>
                        <a:rPr lang="en-US" sz="1400" dirty="0" err="1">
                          <a:effectLst/>
                        </a:rPr>
                        <a:t>Encuentro</a:t>
                      </a:r>
                      <a:r>
                        <a:rPr lang="en-US" sz="1400" dirty="0">
                          <a:effectLst/>
                        </a:rPr>
                        <a:t> process</a:t>
                      </a:r>
                      <a:r>
                        <a:rPr lang="en-US" sz="1400" dirty="0" smtClean="0">
                          <a:effectLst/>
                        </a:rPr>
                        <a:t>?</a:t>
                      </a:r>
                      <a:br>
                        <a:rPr lang="en-US" sz="1400" dirty="0" smtClean="0">
                          <a:effectLst/>
                        </a:rPr>
                      </a:br>
                      <a:endParaRPr lang="en-US" sz="1400" dirty="0">
                        <a:effectLst/>
                      </a:endParaRPr>
                    </a:p>
                    <a:p>
                      <a:pPr marL="0" marR="0">
                        <a:lnSpc>
                          <a:spcPct val="115000"/>
                        </a:lnSpc>
                        <a:spcBef>
                          <a:spcPts val="0"/>
                        </a:spcBef>
                        <a:spcAft>
                          <a:spcPts val="0"/>
                        </a:spcAft>
                      </a:pPr>
                      <a:r>
                        <a:rPr lang="en-US" sz="1400" dirty="0">
                          <a:effectLst/>
                        </a:rPr>
                        <a:t>4 Point out 3 celebrations that you think are key to pass on our faith to the new generations.</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6660" marR="66660" marT="0" marB="0"/>
                </a:tc>
              </a:tr>
            </a:tbl>
          </a:graphicData>
        </a:graphic>
      </p:graphicFrame>
      <p:sp>
        <p:nvSpPr>
          <p:cNvPr id="6" name="TextBox 5"/>
          <p:cNvSpPr txBox="1"/>
          <p:nvPr/>
        </p:nvSpPr>
        <p:spPr>
          <a:xfrm>
            <a:off x="152400" y="533400"/>
            <a:ext cx="4343400" cy="369332"/>
          </a:xfrm>
          <a:prstGeom prst="rect">
            <a:avLst/>
          </a:prstGeom>
          <a:noFill/>
        </p:spPr>
        <p:txBody>
          <a:bodyPr wrap="square" rtlCol="0">
            <a:spAutoFit/>
          </a:bodyPr>
          <a:lstStyle/>
          <a:p>
            <a:r>
              <a:rPr lang="en-US" dirty="0" smtClean="0"/>
              <a:t>Plan for Session 5</a:t>
            </a:r>
            <a:endParaRPr lang="en-US" dirty="0"/>
          </a:p>
        </p:txBody>
      </p:sp>
    </p:spTree>
    <p:extLst>
      <p:ext uri="{BB962C8B-B14F-4D97-AF65-F5344CB8AC3E}">
        <p14:creationId xmlns:p14="http://schemas.microsoft.com/office/powerpoint/2010/main" val="368344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dirty="0" smtClean="0"/>
              <a:t>Responsibilities of </a:t>
            </a:r>
            <a:br>
              <a:rPr lang="en-US" sz="3600" b="1" dirty="0" smtClean="0"/>
            </a:br>
            <a:r>
              <a:rPr lang="en-US" sz="3600" b="1" dirty="0" smtClean="0"/>
              <a:t>Small Group Facilitators</a:t>
            </a:r>
            <a:endParaRPr lang="en-US" sz="3600" b="1" dirty="0"/>
          </a:p>
        </p:txBody>
      </p:sp>
      <p:sp>
        <p:nvSpPr>
          <p:cNvPr id="3" name="Content Placeholder 2"/>
          <p:cNvSpPr>
            <a:spLocks noGrp="1"/>
          </p:cNvSpPr>
          <p:nvPr>
            <p:ph idx="1"/>
          </p:nvPr>
        </p:nvSpPr>
        <p:spPr>
          <a:xfrm>
            <a:off x="228600" y="1905000"/>
            <a:ext cx="8686800" cy="4800600"/>
          </a:xfrm>
        </p:spPr>
        <p:txBody>
          <a:bodyPr>
            <a:normAutofit/>
          </a:bodyPr>
          <a:lstStyle/>
          <a:p>
            <a:pPr marL="514350" indent="-514350">
              <a:buFont typeface="+mj-lt"/>
              <a:buAutoNum type="arabicPeriod"/>
            </a:pPr>
            <a:r>
              <a:rPr lang="en-US" dirty="0" smtClean="0">
                <a:solidFill>
                  <a:srgbClr val="FF0000"/>
                </a:solidFill>
              </a:rPr>
              <a:t>Prepare the space </a:t>
            </a:r>
            <a:r>
              <a:rPr lang="en-US" dirty="0" smtClean="0"/>
              <a:t>for the group to meet.</a:t>
            </a:r>
          </a:p>
          <a:p>
            <a:pPr marL="514350" indent="-514350">
              <a:buFont typeface="+mj-lt"/>
              <a:buAutoNum type="arabicPeriod"/>
            </a:pPr>
            <a:r>
              <a:rPr lang="en-US" dirty="0" smtClean="0">
                <a:solidFill>
                  <a:srgbClr val="FF0000"/>
                </a:solidFill>
              </a:rPr>
              <a:t>Guide the conversation</a:t>
            </a:r>
            <a:r>
              <a:rPr lang="en-US" dirty="0" smtClean="0"/>
              <a:t>, ensuring that everyone is welcomed and has a chance to participate.</a:t>
            </a:r>
          </a:p>
          <a:p>
            <a:pPr marL="514350" indent="-514350">
              <a:buFont typeface="+mj-lt"/>
              <a:buAutoNum type="arabicPeriod"/>
            </a:pPr>
            <a:r>
              <a:rPr lang="en-US" dirty="0" smtClean="0">
                <a:solidFill>
                  <a:srgbClr val="FF0000"/>
                </a:solidFill>
              </a:rPr>
              <a:t>Procure and distribute the symbols </a:t>
            </a:r>
            <a:r>
              <a:rPr lang="en-US" dirty="0" smtClean="0"/>
              <a:t>and any </a:t>
            </a:r>
            <a:r>
              <a:rPr lang="en-US" dirty="0" smtClean="0">
                <a:solidFill>
                  <a:srgbClr val="FF0000"/>
                </a:solidFill>
              </a:rPr>
              <a:t>other materials</a:t>
            </a:r>
            <a:r>
              <a:rPr lang="en-US" dirty="0" smtClean="0"/>
              <a:t> to be used for each of the sessions.</a:t>
            </a:r>
          </a:p>
          <a:p>
            <a:pPr marL="514350" indent="-514350">
              <a:buFont typeface="+mj-lt"/>
              <a:buAutoNum type="arabicPeriod"/>
            </a:pPr>
            <a:r>
              <a:rPr lang="en-US" dirty="0" smtClean="0">
                <a:solidFill>
                  <a:srgbClr val="FF0000"/>
                </a:solidFill>
              </a:rPr>
              <a:t>Keep records </a:t>
            </a:r>
            <a:r>
              <a:rPr lang="en-US" dirty="0" smtClean="0"/>
              <a:t>of who participated in the sessions, respecting privacy and confidentiality. </a:t>
            </a:r>
          </a:p>
          <a:p>
            <a:pPr marL="514350" indent="-514350">
              <a:buFont typeface="+mj-lt"/>
              <a:buAutoNum type="arabicPeriod"/>
            </a:pPr>
            <a:r>
              <a:rPr lang="en-US" dirty="0" smtClean="0">
                <a:solidFill>
                  <a:srgbClr val="FF0000"/>
                </a:solidFill>
              </a:rPr>
              <a:t>Submit a report </a:t>
            </a:r>
            <a:r>
              <a:rPr lang="en-US" dirty="0" smtClean="0"/>
              <a:t>to the Parish Encuentro Team (or coordinating team) at the end of the five session experience.  </a:t>
            </a:r>
            <a:endParaRPr lang="en-US" dirty="0">
              <a:solidFill>
                <a:srgbClr val="FF0000"/>
              </a:solidFill>
            </a:endParaRP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438400" cy="609600"/>
          </a:xfrm>
          <a:prstGeom prst="rect">
            <a:avLst/>
          </a:prstGeom>
          <a:noFill/>
          <a:ln>
            <a:noFill/>
          </a:ln>
        </p:spPr>
      </p:pic>
      <p:pic>
        <p:nvPicPr>
          <p:cNvPr id="5" name="Picture 10" descr="Image result for prayer table"/>
          <p:cNvPicPr>
            <a:picLocks noChangeAspect="1" noChangeArrowheads="1"/>
          </p:cNvPicPr>
          <p:nvPr/>
        </p:nvPicPr>
        <p:blipFill>
          <a:blip r:embed="rId4" cstate="print"/>
          <a:srcRect/>
          <a:stretch>
            <a:fillRect/>
          </a:stretch>
        </p:blipFill>
        <p:spPr bwMode="auto">
          <a:xfrm>
            <a:off x="7086600" y="762000"/>
            <a:ext cx="1636184" cy="1227138"/>
          </a:xfrm>
          <a:prstGeom prst="rect">
            <a:avLst/>
          </a:prstGeom>
          <a:noFill/>
        </p:spPr>
      </p:pic>
    </p:spTree>
    <p:extLst>
      <p:ext uri="{BB962C8B-B14F-4D97-AF65-F5344CB8AC3E}">
        <p14:creationId xmlns:p14="http://schemas.microsoft.com/office/powerpoint/2010/main" val="32075155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smtClean="0"/>
              <a:t>The Periphery?</a:t>
            </a:r>
            <a:endParaRPr lang="en-US" b="1" dirty="0"/>
          </a:p>
        </p:txBody>
      </p:sp>
      <p:sp>
        <p:nvSpPr>
          <p:cNvPr id="3" name="Content Placeholder 2"/>
          <p:cNvSpPr>
            <a:spLocks noGrp="1"/>
          </p:cNvSpPr>
          <p:nvPr>
            <p:ph idx="1"/>
          </p:nvPr>
        </p:nvSpPr>
        <p:spPr>
          <a:xfrm>
            <a:off x="0" y="1447800"/>
            <a:ext cx="9144000" cy="5410200"/>
          </a:xfrm>
        </p:spPr>
        <p:txBody>
          <a:bodyPr>
            <a:noAutofit/>
          </a:bodyPr>
          <a:lstStyle/>
          <a:p>
            <a:r>
              <a:rPr lang="en-US" sz="2600" dirty="0" smtClean="0">
                <a:solidFill>
                  <a:srgbClr val="FF0000"/>
                </a:solidFill>
              </a:rPr>
              <a:t>Places </a:t>
            </a:r>
            <a:r>
              <a:rPr lang="en-US" sz="2600" dirty="0">
                <a:solidFill>
                  <a:srgbClr val="FF0000"/>
                </a:solidFill>
              </a:rPr>
              <a:t>where our sisters and brothers are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vulnerable</a:t>
            </a:r>
            <a:r>
              <a:rPr lang="en-US" sz="2600" dirty="0">
                <a:solidFill>
                  <a:srgbClr val="FF0000"/>
                </a:solidFill>
              </a:rPr>
              <a:t>, excluded, treated as outsiders,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living </a:t>
            </a:r>
            <a:r>
              <a:rPr lang="en-US" sz="2600" dirty="0">
                <a:solidFill>
                  <a:srgbClr val="FF0000"/>
                </a:solidFill>
              </a:rPr>
              <a:t>in fear, isolated, </a:t>
            </a:r>
            <a:r>
              <a:rPr lang="en-US" sz="2600" dirty="0" smtClean="0">
                <a:solidFill>
                  <a:srgbClr val="FF0000"/>
                </a:solidFill>
              </a:rPr>
              <a:t>ignored</a:t>
            </a:r>
            <a:r>
              <a:rPr lang="en-US" sz="2600" dirty="0">
                <a:solidFill>
                  <a:srgbClr val="FF0000"/>
                </a:solidFill>
              </a:rPr>
              <a:t>, invisible.</a:t>
            </a:r>
            <a:r>
              <a:rPr lang="en-US" sz="2600" dirty="0"/>
              <a:t> </a:t>
            </a:r>
            <a:endParaRPr lang="en-US" sz="2600" dirty="0" smtClean="0"/>
          </a:p>
          <a:p>
            <a:r>
              <a:rPr lang="en-US" sz="2400" dirty="0" smtClean="0"/>
              <a:t>Pope Francis reminds us that as baptized Christians, </a:t>
            </a:r>
            <a:br>
              <a:rPr lang="en-US" sz="2400" dirty="0" smtClean="0"/>
            </a:br>
            <a:r>
              <a:rPr lang="en-US" sz="2400" dirty="0" smtClean="0">
                <a:solidFill>
                  <a:srgbClr val="FF0000"/>
                </a:solidFill>
              </a:rPr>
              <a:t>Catholics must embrace the call from Jesus Christ </a:t>
            </a:r>
            <a:br>
              <a:rPr lang="en-US" sz="2400" dirty="0" smtClean="0">
                <a:solidFill>
                  <a:srgbClr val="FF0000"/>
                </a:solidFill>
              </a:rPr>
            </a:br>
            <a:r>
              <a:rPr lang="en-US" sz="2400" dirty="0" smtClean="0"/>
              <a:t>“to go forth from our own comfort zone in order to reach </a:t>
            </a:r>
            <a:br>
              <a:rPr lang="en-US" sz="2400" dirty="0" smtClean="0"/>
            </a:br>
            <a:r>
              <a:rPr lang="en-US" sz="2400" dirty="0" smtClean="0"/>
              <a:t>all the ‘</a:t>
            </a:r>
            <a:r>
              <a:rPr lang="en-US" sz="2400" i="1" dirty="0" smtClean="0">
                <a:solidFill>
                  <a:srgbClr val="FF0000"/>
                </a:solidFill>
              </a:rPr>
              <a:t>peripheries</a:t>
            </a:r>
            <a:r>
              <a:rPr lang="en-US" sz="2400" dirty="0" smtClean="0"/>
              <a:t>’ in need of the light of the Gospel.” </a:t>
            </a:r>
          </a:p>
          <a:p>
            <a:r>
              <a:rPr lang="en-US" sz="2400" dirty="0" smtClean="0"/>
              <a:t>Each community, each family, each person must </a:t>
            </a:r>
            <a:r>
              <a:rPr lang="en-US" sz="2400" b="1" dirty="0" smtClean="0">
                <a:solidFill>
                  <a:srgbClr val="FF0000"/>
                </a:solidFill>
              </a:rPr>
              <a:t>identify </a:t>
            </a:r>
            <a:r>
              <a:rPr lang="en-US" sz="2400" dirty="0" smtClean="0">
                <a:solidFill>
                  <a:srgbClr val="FF0000"/>
                </a:solidFill>
              </a:rPr>
              <a:t>the immediate</a:t>
            </a:r>
            <a:r>
              <a:rPr lang="en-US" sz="2400" b="1" dirty="0" smtClean="0">
                <a:solidFill>
                  <a:srgbClr val="FF0000"/>
                </a:solidFill>
              </a:rPr>
              <a:t> peripheries</a:t>
            </a:r>
            <a:r>
              <a:rPr lang="en-US" sz="2400" dirty="0" smtClean="0">
                <a:solidFill>
                  <a:srgbClr val="FF0000"/>
                </a:solidFill>
              </a:rPr>
              <a:t> and then </a:t>
            </a:r>
            <a:r>
              <a:rPr lang="en-US" sz="2400" b="1" dirty="0" smtClean="0">
                <a:solidFill>
                  <a:srgbClr val="FF0000"/>
                </a:solidFill>
              </a:rPr>
              <a:t>go </a:t>
            </a:r>
            <a:r>
              <a:rPr lang="en-US" sz="2400" dirty="0" smtClean="0">
                <a:solidFill>
                  <a:srgbClr val="FF0000"/>
                </a:solidFill>
              </a:rPr>
              <a:t>and </a:t>
            </a:r>
            <a:r>
              <a:rPr lang="en-US" sz="2400" b="1" dirty="0" smtClean="0">
                <a:solidFill>
                  <a:srgbClr val="FF0000"/>
                </a:solidFill>
              </a:rPr>
              <a:t>meet people there</a:t>
            </a:r>
            <a:r>
              <a:rPr lang="en-US" sz="2400" b="1" dirty="0" smtClean="0"/>
              <a:t> </a:t>
            </a:r>
            <a:r>
              <a:rPr lang="en-US" sz="2400" dirty="0" smtClean="0"/>
              <a:t>with a </a:t>
            </a:r>
            <a:r>
              <a:rPr lang="en-US" sz="2400" dirty="0" smtClean="0">
                <a:solidFill>
                  <a:srgbClr val="FF0000"/>
                </a:solidFill>
              </a:rPr>
              <a:t>message of love and hope </a:t>
            </a:r>
            <a:r>
              <a:rPr lang="en-US" sz="2400" dirty="0" smtClean="0"/>
              <a:t>in a </a:t>
            </a:r>
            <a:r>
              <a:rPr lang="en-US" sz="2400" dirty="0" smtClean="0">
                <a:solidFill>
                  <a:srgbClr val="FF0000"/>
                </a:solidFill>
              </a:rPr>
              <a:t>spirit of accompaniment</a:t>
            </a:r>
            <a:r>
              <a:rPr lang="en-US" sz="2400" dirty="0" smtClean="0"/>
              <a:t>. </a:t>
            </a:r>
          </a:p>
          <a:p>
            <a:r>
              <a:rPr lang="en-US" sz="2400" dirty="0" smtClean="0">
                <a:solidFill>
                  <a:srgbClr val="FF0000"/>
                </a:solidFill>
              </a:rPr>
              <a:t>Many Hispanic Catholics—</a:t>
            </a:r>
            <a:r>
              <a:rPr lang="en-US" sz="2400" dirty="0" smtClean="0"/>
              <a:t>as well as other Catholics</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live in the </a:t>
            </a:r>
            <a:r>
              <a:rPr lang="en-US" sz="2400" dirty="0" smtClean="0"/>
              <a:t>peripheries</a:t>
            </a:r>
            <a:r>
              <a:rPr lang="en-US" sz="2400" dirty="0" smtClean="0">
                <a:solidFill>
                  <a:srgbClr val="FF0000"/>
                </a:solidFill>
              </a:rPr>
              <a:t> of our Church and society</a:t>
            </a:r>
            <a:r>
              <a:rPr lang="en-US" sz="2400" dirty="0" smtClean="0"/>
              <a:t>. </a:t>
            </a:r>
          </a:p>
          <a:p>
            <a:r>
              <a:rPr lang="en-US" sz="2400" dirty="0" smtClean="0"/>
              <a:t>We are called to </a:t>
            </a:r>
            <a:r>
              <a:rPr lang="en-US" sz="2400" dirty="0" smtClean="0">
                <a:solidFill>
                  <a:srgbClr val="FF0000"/>
                </a:solidFill>
              </a:rPr>
              <a:t>bring the light of the Gospel </a:t>
            </a:r>
            <a:r>
              <a:rPr lang="en-US" sz="2400" dirty="0" smtClean="0"/>
              <a:t>to all these groups. </a:t>
            </a:r>
            <a:endParaRPr lang="en-US" sz="2400" dirty="0"/>
          </a:p>
        </p:txBody>
      </p:sp>
      <p:pic>
        <p:nvPicPr>
          <p:cNvPr id="11274" name="Picture 10" descr="C:\Users\dmk\AppData\Local\Microsoft\Windows\Temporary Internet Files\Content.IE5\T9UJY8WB\gfm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37514"/>
            <a:ext cx="1752600" cy="165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984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b="1" dirty="0" smtClean="0"/>
              <a:t>10 Tips for Missionary Activities</a:t>
            </a:r>
            <a:endParaRPr lang="en-US" dirty="0"/>
          </a:p>
        </p:txBody>
      </p:sp>
      <p:sp>
        <p:nvSpPr>
          <p:cNvPr id="3" name="Content Placeholder 2"/>
          <p:cNvSpPr>
            <a:spLocks noGrp="1"/>
          </p:cNvSpPr>
          <p:nvPr>
            <p:ph idx="1"/>
          </p:nvPr>
        </p:nvSpPr>
        <p:spPr>
          <a:xfrm>
            <a:off x="228600" y="1371600"/>
            <a:ext cx="8763000" cy="5638800"/>
          </a:xfrm>
        </p:spPr>
        <p:txBody>
          <a:bodyPr>
            <a:noAutofit/>
          </a:bodyPr>
          <a:lstStyle/>
          <a:p>
            <a:pPr marL="514350" indent="-514350">
              <a:spcBef>
                <a:spcPts val="0"/>
              </a:spcBef>
              <a:buFont typeface="+mj-lt"/>
              <a:buAutoNum type="arabicPeriod"/>
            </a:pPr>
            <a:r>
              <a:rPr lang="en-US" dirty="0" smtClean="0"/>
              <a:t>Choose your </a:t>
            </a:r>
            <a:r>
              <a:rPr lang="en-US" dirty="0" smtClean="0">
                <a:solidFill>
                  <a:srgbClr val="FF0000"/>
                </a:solidFill>
              </a:rPr>
              <a:t>missionary partner</a:t>
            </a:r>
            <a:r>
              <a:rPr lang="en-US" dirty="0" smtClean="0"/>
              <a:t>.  </a:t>
            </a:r>
            <a:br>
              <a:rPr lang="en-US" dirty="0" smtClean="0"/>
            </a:br>
            <a:r>
              <a:rPr lang="en-US" dirty="0" smtClean="0"/>
              <a:t>The </a:t>
            </a:r>
            <a:r>
              <a:rPr lang="en-US" dirty="0"/>
              <a:t>Lord sent his disciples in pairs (Lk 10:1). </a:t>
            </a:r>
            <a:endParaRPr lang="en-US" dirty="0" smtClean="0"/>
          </a:p>
          <a:p>
            <a:pPr marL="514350" indent="-514350">
              <a:spcBef>
                <a:spcPts val="0"/>
              </a:spcBef>
              <a:buFont typeface="+mj-lt"/>
              <a:buAutoNum type="arabicPeriod"/>
            </a:pPr>
            <a:r>
              <a:rPr lang="en-US" dirty="0">
                <a:solidFill>
                  <a:srgbClr val="FF0000"/>
                </a:solidFill>
              </a:rPr>
              <a:t>Pray for wisdom </a:t>
            </a:r>
            <a:r>
              <a:rPr lang="en-US" dirty="0"/>
              <a:t>before going to visit someone. </a:t>
            </a:r>
            <a:br>
              <a:rPr lang="en-US" dirty="0"/>
            </a:br>
            <a:r>
              <a:rPr lang="en-US" dirty="0">
                <a:solidFill>
                  <a:srgbClr val="FF0000"/>
                </a:solidFill>
              </a:rPr>
              <a:t>Pray in thanksgiving</a:t>
            </a:r>
            <a:r>
              <a:rPr lang="en-US" dirty="0"/>
              <a:t> after returning. </a:t>
            </a:r>
          </a:p>
          <a:p>
            <a:pPr marL="514350" indent="-514350">
              <a:spcBef>
                <a:spcPts val="0"/>
              </a:spcBef>
              <a:buFont typeface="+mj-lt"/>
              <a:buAutoNum type="arabicPeriod"/>
            </a:pPr>
            <a:r>
              <a:rPr lang="en-US" dirty="0" smtClean="0"/>
              <a:t>If you are </a:t>
            </a:r>
            <a:r>
              <a:rPr lang="en-US" dirty="0" smtClean="0">
                <a:solidFill>
                  <a:srgbClr val="FF0000"/>
                </a:solidFill>
              </a:rPr>
              <a:t>reaching out to people you know</a:t>
            </a:r>
            <a:r>
              <a:rPr lang="en-US" dirty="0" smtClean="0"/>
              <a:t>,</a:t>
            </a:r>
            <a:r>
              <a:rPr lang="en-US" dirty="0" smtClean="0">
                <a:solidFill>
                  <a:srgbClr val="FF0000"/>
                </a:solidFill>
              </a:rPr>
              <a:t> </a:t>
            </a:r>
            <a:br>
              <a:rPr lang="en-US" dirty="0" smtClean="0">
                <a:solidFill>
                  <a:srgbClr val="FF0000"/>
                </a:solidFill>
              </a:rPr>
            </a:br>
            <a:r>
              <a:rPr lang="en-US" dirty="0" smtClean="0">
                <a:solidFill>
                  <a:srgbClr val="FF0000"/>
                </a:solidFill>
              </a:rPr>
              <a:t>contact </a:t>
            </a:r>
            <a:r>
              <a:rPr lang="en-US" dirty="0">
                <a:solidFill>
                  <a:srgbClr val="FF0000"/>
                </a:solidFill>
              </a:rPr>
              <a:t>them in </a:t>
            </a:r>
            <a:r>
              <a:rPr lang="en-US" dirty="0" smtClean="0">
                <a:solidFill>
                  <a:srgbClr val="FF0000"/>
                </a:solidFill>
              </a:rPr>
              <a:t>advance </a:t>
            </a:r>
            <a:r>
              <a:rPr lang="en-US" dirty="0" smtClean="0"/>
              <a:t>of the visit</a:t>
            </a:r>
            <a:r>
              <a:rPr lang="en-US" dirty="0" smtClean="0">
                <a:solidFill>
                  <a:srgbClr val="FF0000"/>
                </a:solidFill>
              </a:rPr>
              <a:t>. </a:t>
            </a:r>
          </a:p>
          <a:p>
            <a:pPr marL="514350" indent="-514350">
              <a:spcBef>
                <a:spcPts val="0"/>
              </a:spcBef>
              <a:buFont typeface="+mj-lt"/>
              <a:buAutoNum type="arabicPeriod"/>
            </a:pPr>
            <a:r>
              <a:rPr lang="en-US" dirty="0" smtClean="0"/>
              <a:t>If you are going to the </a:t>
            </a:r>
            <a:r>
              <a:rPr lang="en-US" dirty="0" smtClean="0">
                <a:solidFill>
                  <a:srgbClr val="FF0000"/>
                </a:solidFill>
              </a:rPr>
              <a:t>periphery</a:t>
            </a:r>
            <a:r>
              <a:rPr lang="en-US" dirty="0" smtClean="0"/>
              <a:t>, </a:t>
            </a:r>
            <a:r>
              <a:rPr lang="en-US" dirty="0" smtClean="0">
                <a:solidFill>
                  <a:srgbClr val="FF0000"/>
                </a:solidFill>
              </a:rPr>
              <a:t>engage </a:t>
            </a:r>
            <a:br>
              <a:rPr lang="en-US" dirty="0" smtClean="0">
                <a:solidFill>
                  <a:srgbClr val="FF0000"/>
                </a:solidFill>
              </a:rPr>
            </a:br>
            <a:r>
              <a:rPr lang="en-US" dirty="0" smtClean="0">
                <a:solidFill>
                  <a:srgbClr val="FF0000"/>
                </a:solidFill>
              </a:rPr>
              <a:t>people in a natural and polite way</a:t>
            </a:r>
            <a:r>
              <a:rPr lang="en-US" dirty="0" smtClean="0"/>
              <a:t>, </a:t>
            </a:r>
            <a:br>
              <a:rPr lang="en-US" dirty="0" smtClean="0"/>
            </a:br>
            <a:r>
              <a:rPr lang="en-US" dirty="0" smtClean="0">
                <a:solidFill>
                  <a:srgbClr val="FF0000"/>
                </a:solidFill>
              </a:rPr>
              <a:t>showing</a:t>
            </a:r>
            <a:r>
              <a:rPr lang="en-US" dirty="0" smtClean="0"/>
              <a:t> </a:t>
            </a:r>
            <a:r>
              <a:rPr lang="en-US" dirty="0" smtClean="0">
                <a:solidFill>
                  <a:srgbClr val="FF0000"/>
                </a:solidFill>
              </a:rPr>
              <a:t>authentic interest </a:t>
            </a:r>
            <a:r>
              <a:rPr lang="en-US" dirty="0" smtClean="0"/>
              <a:t>in </a:t>
            </a:r>
            <a:br>
              <a:rPr lang="en-US" dirty="0" smtClean="0"/>
            </a:br>
            <a:r>
              <a:rPr lang="en-US" dirty="0" smtClean="0"/>
              <a:t>getting to know them.</a:t>
            </a:r>
            <a:endParaRPr lang="en-US" dirty="0"/>
          </a:p>
          <a:p>
            <a:pPr marL="514350" indent="-514350">
              <a:spcBef>
                <a:spcPts val="0"/>
              </a:spcBef>
              <a:buFont typeface="+mj-lt"/>
              <a:buAutoNum type="arabicPeriod"/>
            </a:pPr>
            <a:r>
              <a:rPr lang="en-US" dirty="0" smtClean="0">
                <a:solidFill>
                  <a:srgbClr val="FF0000"/>
                </a:solidFill>
              </a:rPr>
              <a:t>Bring </a:t>
            </a:r>
            <a:r>
              <a:rPr lang="en-US" dirty="0">
                <a:solidFill>
                  <a:srgbClr val="FF0000"/>
                </a:solidFill>
              </a:rPr>
              <a:t>some information </a:t>
            </a:r>
            <a:r>
              <a:rPr lang="en-US" dirty="0" smtClean="0">
                <a:solidFill>
                  <a:srgbClr val="FF0000"/>
                </a:solidFill>
              </a:rPr>
              <a:t>and bulletin </a:t>
            </a:r>
            <a:r>
              <a:rPr lang="en-US" dirty="0" smtClean="0"/>
              <a:t>about </a:t>
            </a:r>
            <a:r>
              <a:rPr lang="en-US" dirty="0"/>
              <a:t>your </a:t>
            </a:r>
            <a:r>
              <a:rPr lang="en-US" dirty="0" smtClean="0"/>
              <a:t/>
            </a:r>
            <a:br>
              <a:rPr lang="en-US" dirty="0" smtClean="0"/>
            </a:br>
            <a:r>
              <a:rPr lang="en-US" dirty="0" smtClean="0"/>
              <a:t>parish </a:t>
            </a:r>
            <a:r>
              <a:rPr lang="en-US" dirty="0"/>
              <a:t>or </a:t>
            </a:r>
            <a:r>
              <a:rPr lang="en-US" dirty="0" smtClean="0"/>
              <a:t>faith </a:t>
            </a:r>
            <a:r>
              <a:rPr lang="en-US" dirty="0"/>
              <a:t>community to share. </a:t>
            </a:r>
            <a:endParaRPr lang="en-US" dirty="0" smtClean="0"/>
          </a:p>
          <a:p>
            <a:pPr>
              <a:spcBef>
                <a:spcPts val="0"/>
              </a:spcBef>
            </a:pPr>
            <a:endParaRPr lang="en-US" sz="2500" dirty="0"/>
          </a:p>
        </p:txBody>
      </p:sp>
      <p:pic>
        <p:nvPicPr>
          <p:cNvPr id="4" name="Picture 4" descr="C:\Users\dmk\AppData\Local\Microsoft\Windows\Temporary Internet Files\Content.IE5\EDT2AVER\bible_jacob_esau[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858" y="2743200"/>
            <a:ext cx="1155171"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508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9144000" cy="792162"/>
          </a:xfrm>
        </p:spPr>
        <p:txBody>
          <a:bodyPr>
            <a:normAutofit fontScale="90000"/>
          </a:bodyPr>
          <a:lstStyle/>
          <a:p>
            <a:pPr algn="ctr"/>
            <a:r>
              <a:rPr lang="en-US" sz="4400" b="1" dirty="0" smtClean="0"/>
              <a:t>10 </a:t>
            </a:r>
            <a:r>
              <a:rPr lang="en-US" sz="4400" b="1" dirty="0"/>
              <a:t>Tips for Missionary </a:t>
            </a:r>
            <a:r>
              <a:rPr lang="en-US" sz="4400" b="1" dirty="0" smtClean="0"/>
              <a:t>Activities </a:t>
            </a:r>
            <a:r>
              <a:rPr lang="en-US" sz="3200" b="1" dirty="0" smtClean="0"/>
              <a:t>cont.</a:t>
            </a:r>
            <a:endParaRPr lang="en-US" sz="3200" dirty="0"/>
          </a:p>
        </p:txBody>
      </p:sp>
      <p:sp>
        <p:nvSpPr>
          <p:cNvPr id="3" name="Content Placeholder 2"/>
          <p:cNvSpPr>
            <a:spLocks noGrp="1"/>
          </p:cNvSpPr>
          <p:nvPr>
            <p:ph idx="1"/>
          </p:nvPr>
        </p:nvSpPr>
        <p:spPr>
          <a:xfrm>
            <a:off x="304800" y="1295400"/>
            <a:ext cx="8686800" cy="5867400"/>
          </a:xfrm>
        </p:spPr>
        <p:txBody>
          <a:bodyPr>
            <a:normAutofit/>
          </a:bodyPr>
          <a:lstStyle/>
          <a:p>
            <a:pPr marL="514350" lvl="0" indent="-514350">
              <a:lnSpc>
                <a:spcPct val="110000"/>
              </a:lnSpc>
              <a:buFont typeface="+mj-lt"/>
              <a:buAutoNum type="arabicPeriod" startAt="6"/>
            </a:pPr>
            <a:r>
              <a:rPr lang="en-US" dirty="0" smtClean="0">
                <a:solidFill>
                  <a:srgbClr val="FF0000"/>
                </a:solidFill>
              </a:rPr>
              <a:t>Be respectful. </a:t>
            </a:r>
            <a:r>
              <a:rPr lang="en-US" dirty="0" smtClean="0">
                <a:solidFill>
                  <a:prstClr val="black"/>
                </a:solidFill>
              </a:rPr>
              <a:t>Avoid entering into controversies. </a:t>
            </a:r>
          </a:p>
          <a:p>
            <a:pPr marL="514350" lvl="0" indent="-514350">
              <a:buFont typeface="+mj-lt"/>
              <a:buAutoNum type="arabicPeriod" startAt="6"/>
            </a:pPr>
            <a:r>
              <a:rPr lang="en-US" dirty="0" smtClean="0">
                <a:solidFill>
                  <a:srgbClr val="FF0000"/>
                </a:solidFill>
              </a:rPr>
              <a:t>Use the questions in the </a:t>
            </a:r>
            <a:br>
              <a:rPr lang="en-US" dirty="0" smtClean="0">
                <a:solidFill>
                  <a:srgbClr val="FF0000"/>
                </a:solidFill>
              </a:rPr>
            </a:br>
            <a:r>
              <a:rPr lang="en-US" i="1" dirty="0" smtClean="0">
                <a:solidFill>
                  <a:srgbClr val="FF0000"/>
                </a:solidFill>
              </a:rPr>
              <a:t>Mission and Consultation Journa</a:t>
            </a:r>
            <a:r>
              <a:rPr lang="en-US" dirty="0" smtClean="0">
                <a:solidFill>
                  <a:srgbClr val="FF0000"/>
                </a:solidFill>
              </a:rPr>
              <a:t>l. </a:t>
            </a:r>
            <a:br>
              <a:rPr lang="en-US" dirty="0" smtClean="0">
                <a:solidFill>
                  <a:srgbClr val="FF0000"/>
                </a:solidFill>
              </a:rPr>
            </a:br>
            <a:r>
              <a:rPr lang="en-US" dirty="0" smtClean="0">
                <a:solidFill>
                  <a:prstClr val="black"/>
                </a:solidFill>
              </a:rPr>
              <a:t>Then, listen... listen attentively and lovingly. </a:t>
            </a:r>
          </a:p>
          <a:p>
            <a:pPr marL="514350" lvl="0" indent="-514350">
              <a:buFont typeface="+mj-lt"/>
              <a:buAutoNum type="arabicPeriod" startAt="6"/>
            </a:pPr>
            <a:r>
              <a:rPr lang="en-US" dirty="0" smtClean="0">
                <a:solidFill>
                  <a:srgbClr val="FF0000"/>
                </a:solidFill>
              </a:rPr>
              <a:t>Keep the conversation short. </a:t>
            </a:r>
          </a:p>
          <a:p>
            <a:pPr marL="514350" lvl="0" indent="-514350">
              <a:buFont typeface="+mj-lt"/>
              <a:buAutoNum type="arabicPeriod" startAt="6"/>
            </a:pPr>
            <a:r>
              <a:rPr lang="en-US" dirty="0" smtClean="0">
                <a:solidFill>
                  <a:srgbClr val="FF0000"/>
                </a:solidFill>
              </a:rPr>
              <a:t>Write a few notes</a:t>
            </a:r>
            <a:r>
              <a:rPr lang="en-US" dirty="0" smtClean="0">
                <a:solidFill>
                  <a:prstClr val="black"/>
                </a:solidFill>
              </a:rPr>
              <a:t> and respond to questions in the </a:t>
            </a:r>
            <a:r>
              <a:rPr lang="en-US" i="1" dirty="0" smtClean="0">
                <a:solidFill>
                  <a:srgbClr val="FF0000"/>
                </a:solidFill>
              </a:rPr>
              <a:t>Mission and Consultation Journal</a:t>
            </a:r>
            <a:r>
              <a:rPr lang="en-US" dirty="0" smtClean="0">
                <a:solidFill>
                  <a:srgbClr val="FF0000"/>
                </a:solidFill>
              </a:rPr>
              <a:t> </a:t>
            </a:r>
            <a:r>
              <a:rPr lang="en-US" dirty="0" smtClean="0">
                <a:solidFill>
                  <a:prstClr val="black"/>
                </a:solidFill>
              </a:rPr>
              <a:t>after your return. </a:t>
            </a:r>
          </a:p>
          <a:p>
            <a:pPr marL="514350" lvl="0" indent="-514350">
              <a:buFont typeface="+mj-lt"/>
              <a:buAutoNum type="arabicPeriod" startAt="6"/>
            </a:pPr>
            <a:r>
              <a:rPr lang="en-US" dirty="0" smtClean="0">
                <a:solidFill>
                  <a:prstClr val="black"/>
                </a:solidFill>
              </a:rPr>
              <a:t>If you have any questions, </a:t>
            </a:r>
            <a:r>
              <a:rPr lang="en-US" dirty="0" smtClean="0">
                <a:solidFill>
                  <a:srgbClr val="FF0000"/>
                </a:solidFill>
              </a:rPr>
              <a:t>consult with the leaders of the V </a:t>
            </a:r>
            <a:r>
              <a:rPr lang="en-US" dirty="0" err="1" smtClean="0">
                <a:solidFill>
                  <a:srgbClr val="FF0000"/>
                </a:solidFill>
              </a:rPr>
              <a:t>Encuentro</a:t>
            </a:r>
            <a:r>
              <a:rPr lang="en-US" dirty="0" smtClean="0">
                <a:solidFill>
                  <a:srgbClr val="FF0000"/>
                </a:solidFill>
              </a:rPr>
              <a:t> team in your parish or faith community</a:t>
            </a:r>
            <a:r>
              <a:rPr lang="en-US" sz="2500" dirty="0" smtClean="0">
                <a:solidFill>
                  <a:prstClr val="black"/>
                </a:solidFill>
              </a:rPr>
              <a:t>. </a:t>
            </a:r>
          </a:p>
          <a:p>
            <a:endParaRPr lang="en-US" dirty="0"/>
          </a:p>
        </p:txBody>
      </p:sp>
      <p:pic>
        <p:nvPicPr>
          <p:cNvPr id="12301" name="Picture 13" descr="C:\Users\dmk\AppData\Local\Microsoft\Windows\Temporary Internet Files\Content.IE5\CZWLFAEA\respect[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870" b="24840"/>
          <a:stretch/>
        </p:blipFill>
        <p:spPr bwMode="auto">
          <a:xfrm>
            <a:off x="6705600" y="1828800"/>
            <a:ext cx="223361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sers/patriciajimenez/Desktop/Current V Enc Projects/Vencuentro Logo/Logos for Web/Bilingual/V-EncuentoLogo-bilingual-Horizonta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019800"/>
            <a:ext cx="2667000" cy="685800"/>
          </a:xfrm>
          <a:prstGeom prst="rect">
            <a:avLst/>
          </a:prstGeom>
          <a:noFill/>
          <a:ln>
            <a:noFill/>
          </a:ln>
        </p:spPr>
      </p:pic>
    </p:spTree>
    <p:extLst>
      <p:ext uri="{BB962C8B-B14F-4D97-AF65-F5344CB8AC3E}">
        <p14:creationId xmlns:p14="http://schemas.microsoft.com/office/powerpoint/2010/main" val="10024152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838200"/>
            <a:ext cx="8839200" cy="6109365"/>
          </a:xfrm>
          <a:prstGeom prst="rect">
            <a:avLst/>
          </a:prstGeom>
        </p:spPr>
        <p:txBody>
          <a:bodyPr wrap="square">
            <a:spAutoFit/>
          </a:bodyPr>
          <a:lstStyle/>
          <a:p>
            <a:pPr algn="ctr"/>
            <a:r>
              <a:rPr lang="en-US" sz="2300" dirty="0" smtClean="0">
                <a:latin typeface="Arial" pitchFamily="34" charset="0"/>
                <a:cs typeface="Arial" pitchFamily="34" charset="0"/>
              </a:rPr>
              <a:t>God </a:t>
            </a:r>
            <a:r>
              <a:rPr lang="en-US" sz="2300" dirty="0">
                <a:latin typeface="Arial" pitchFamily="34" charset="0"/>
                <a:cs typeface="Arial" pitchFamily="34" charset="0"/>
              </a:rPr>
              <a:t>of Mercy, </a:t>
            </a:r>
          </a:p>
          <a:p>
            <a:pPr algn="ctr"/>
            <a:r>
              <a:rPr lang="en-US" sz="2300" dirty="0">
                <a:latin typeface="Arial" pitchFamily="34" charset="0"/>
                <a:cs typeface="Arial" pitchFamily="34" charset="0"/>
              </a:rPr>
              <a:t>You that went out to encounter the disciples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on </a:t>
            </a:r>
            <a:r>
              <a:rPr lang="en-US" sz="2300" dirty="0">
                <a:latin typeface="Arial" pitchFamily="34" charset="0"/>
                <a:cs typeface="Arial" pitchFamily="34" charset="0"/>
              </a:rPr>
              <a:t>the way to Emmaus, </a:t>
            </a:r>
          </a:p>
          <a:p>
            <a:pPr algn="ctr"/>
            <a:r>
              <a:rPr lang="en-US" sz="2300" dirty="0">
                <a:latin typeface="Arial" pitchFamily="34" charset="0"/>
                <a:cs typeface="Arial" pitchFamily="34" charset="0"/>
              </a:rPr>
              <a:t>grant us a missionary spirit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and send </a:t>
            </a:r>
            <a:r>
              <a:rPr lang="en-US" sz="2300" dirty="0">
                <a:latin typeface="Arial" pitchFamily="34" charset="0"/>
                <a:cs typeface="Arial" pitchFamily="34" charset="0"/>
              </a:rPr>
              <a:t>us forth to encounter our brothers and sisters, </a:t>
            </a:r>
          </a:p>
          <a:p>
            <a:pPr algn="ctr"/>
            <a:r>
              <a:rPr lang="en-US" sz="2300" dirty="0">
                <a:latin typeface="Arial" pitchFamily="34" charset="0"/>
                <a:cs typeface="Arial" pitchFamily="34" charset="0"/>
              </a:rPr>
              <a:t>to walk along beside them, </a:t>
            </a:r>
          </a:p>
          <a:p>
            <a:pPr algn="ctr"/>
            <a:r>
              <a:rPr lang="en-US" sz="2300" dirty="0">
                <a:latin typeface="Arial" pitchFamily="34" charset="0"/>
                <a:cs typeface="Arial" pitchFamily="34" charset="0"/>
              </a:rPr>
              <a:t>listen to their hopes and dreams, </a:t>
            </a:r>
          </a:p>
          <a:p>
            <a:pPr algn="ctr"/>
            <a:r>
              <a:rPr lang="en-US" sz="2300" dirty="0">
                <a:latin typeface="Arial" pitchFamily="34" charset="0"/>
                <a:cs typeface="Arial" pitchFamily="34" charset="0"/>
              </a:rPr>
              <a:t>rekindle their faith with the fire of your Word, </a:t>
            </a:r>
          </a:p>
          <a:p>
            <a:pPr algn="ctr"/>
            <a:r>
              <a:rPr lang="en-US" sz="2300" dirty="0">
                <a:latin typeface="Arial" pitchFamily="34" charset="0"/>
                <a:cs typeface="Arial" pitchFamily="34" charset="0"/>
              </a:rPr>
              <a:t>prepare them to recognize you in the Eucharist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and send </a:t>
            </a:r>
            <a:r>
              <a:rPr lang="en-US" sz="2300" dirty="0">
                <a:latin typeface="Arial" pitchFamily="34" charset="0"/>
                <a:cs typeface="Arial" pitchFamily="34" charset="0"/>
              </a:rPr>
              <a:t>them as missionary disciples </a:t>
            </a:r>
          </a:p>
          <a:p>
            <a:pPr algn="ctr"/>
            <a:r>
              <a:rPr lang="en-US" sz="2300" dirty="0">
                <a:latin typeface="Arial" pitchFamily="34" charset="0"/>
                <a:cs typeface="Arial" pitchFamily="34" charset="0"/>
              </a:rPr>
              <a:t>to share the joy of the Gospel to present and future generations </a:t>
            </a:r>
          </a:p>
          <a:p>
            <a:pPr algn="ctr"/>
            <a:r>
              <a:rPr lang="en-US" sz="2300" dirty="0">
                <a:latin typeface="Arial" pitchFamily="34" charset="0"/>
                <a:cs typeface="Arial" pitchFamily="34" charset="0"/>
              </a:rPr>
              <a:t>of every race, language and culture. </a:t>
            </a:r>
          </a:p>
          <a:p>
            <a:pPr algn="ctr"/>
            <a:r>
              <a:rPr lang="en-US" sz="2300" dirty="0">
                <a:latin typeface="Arial" pitchFamily="34" charset="0"/>
                <a:cs typeface="Arial" pitchFamily="34" charset="0"/>
              </a:rPr>
              <a:t>We ask you this from our burning hearts filled with the Holy Spirit, </a:t>
            </a:r>
          </a:p>
          <a:p>
            <a:pPr algn="ctr"/>
            <a:r>
              <a:rPr lang="en-US" sz="2300" dirty="0">
                <a:latin typeface="Arial" pitchFamily="34" charset="0"/>
                <a:cs typeface="Arial" pitchFamily="34" charset="0"/>
              </a:rPr>
              <a:t>in the Name of your beloved Son </a:t>
            </a:r>
          </a:p>
          <a:p>
            <a:pPr algn="ctr"/>
            <a:r>
              <a:rPr lang="en-US" sz="2300" dirty="0">
                <a:latin typeface="Arial" pitchFamily="34" charset="0"/>
                <a:cs typeface="Arial" pitchFamily="34" charset="0"/>
              </a:rPr>
              <a:t>and through the intercession of our Mother, Mary of Guadalupe </a:t>
            </a:r>
          </a:p>
          <a:p>
            <a:pPr algn="ctr"/>
            <a:r>
              <a:rPr lang="en-US" sz="2300" dirty="0">
                <a:latin typeface="Arial" pitchFamily="34" charset="0"/>
                <a:cs typeface="Arial" pitchFamily="34" charset="0"/>
              </a:rPr>
              <a:t>Star of the New Evangelization </a:t>
            </a:r>
          </a:p>
          <a:p>
            <a:pPr algn="ctr"/>
            <a:r>
              <a:rPr lang="en-US" sz="2300" dirty="0">
                <a:latin typeface="Arial" pitchFamily="34" charset="0"/>
                <a:cs typeface="Arial" pitchFamily="34" charset="0"/>
              </a:rPr>
              <a:t>Amen. </a:t>
            </a: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091" y="81290"/>
            <a:ext cx="3111818" cy="838200"/>
          </a:xfrm>
          <a:prstGeom prst="rect">
            <a:avLst/>
          </a:prstGeom>
          <a:noFill/>
          <a:ln>
            <a:noFill/>
          </a:ln>
        </p:spPr>
      </p:pic>
    </p:spTree>
    <p:extLst>
      <p:ext uri="{BB962C8B-B14F-4D97-AF65-F5344CB8AC3E}">
        <p14:creationId xmlns:p14="http://schemas.microsoft.com/office/powerpoint/2010/main" val="18025854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mk\AppData\Local\Microsoft\Windows\Temporary Internet Files\Content.IE5\T9UJY8WB\you__re_invited_by_chibitaryn-d4tnpr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429000"/>
            <a:ext cx="1866900" cy="672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143000"/>
          </a:xfrm>
        </p:spPr>
        <p:txBody>
          <a:bodyPr>
            <a:normAutofit fontScale="90000"/>
          </a:bodyPr>
          <a:lstStyle/>
          <a:p>
            <a:r>
              <a:rPr lang="en-US" b="1" dirty="0" smtClean="0"/>
              <a:t>Facilitating a </a:t>
            </a:r>
            <a:br>
              <a:rPr lang="en-US" b="1" dirty="0" smtClean="0"/>
            </a:br>
            <a:r>
              <a:rPr lang="en-US" b="1" dirty="0" smtClean="0"/>
              <a:t>Small Group Conversation (Dialogue)</a:t>
            </a:r>
            <a:endParaRPr lang="en-US" b="1" dirty="0"/>
          </a:p>
        </p:txBody>
      </p:sp>
      <p:sp>
        <p:nvSpPr>
          <p:cNvPr id="3" name="Content Placeholder 2"/>
          <p:cNvSpPr>
            <a:spLocks noGrp="1"/>
          </p:cNvSpPr>
          <p:nvPr>
            <p:ph idx="1"/>
          </p:nvPr>
        </p:nvSpPr>
        <p:spPr>
          <a:xfrm>
            <a:off x="38100" y="1472184"/>
            <a:ext cx="8153400" cy="5257800"/>
          </a:xfrm>
        </p:spPr>
        <p:txBody>
          <a:bodyPr>
            <a:normAutofit/>
          </a:bodyPr>
          <a:lstStyle/>
          <a:p>
            <a:pPr marL="457200" indent="-347663">
              <a:buFont typeface="+mj-lt"/>
              <a:buAutoNum type="arabicPeriod"/>
            </a:pPr>
            <a:r>
              <a:rPr lang="en-US" b="1" dirty="0" smtClean="0"/>
              <a:t>Create an inclusive environment</a:t>
            </a:r>
          </a:p>
          <a:p>
            <a:pPr marL="692150" lvl="1" indent="-234950"/>
            <a:r>
              <a:rPr lang="en-US" sz="2400" dirty="0" smtClean="0">
                <a:solidFill>
                  <a:srgbClr val="FF0000"/>
                </a:solidFill>
              </a:rPr>
              <a:t>Invite participants to introduce </a:t>
            </a:r>
            <a:r>
              <a:rPr lang="en-US" sz="2400" dirty="0" smtClean="0"/>
              <a:t>themselves.</a:t>
            </a:r>
          </a:p>
          <a:p>
            <a:pPr marL="692150" lvl="1" indent="-234950"/>
            <a:r>
              <a:rPr lang="en-US" sz="2400" dirty="0" smtClean="0">
                <a:solidFill>
                  <a:srgbClr val="FF0000"/>
                </a:solidFill>
              </a:rPr>
              <a:t>Share expectations</a:t>
            </a:r>
            <a:r>
              <a:rPr lang="en-US" sz="2400" dirty="0" smtClean="0"/>
              <a:t> for effective dialogue.  .</a:t>
            </a:r>
          </a:p>
          <a:p>
            <a:pPr marL="692150" lvl="1" indent="-234950"/>
            <a:r>
              <a:rPr lang="en-US" sz="2400" dirty="0" smtClean="0">
                <a:solidFill>
                  <a:srgbClr val="FF0000"/>
                </a:solidFill>
              </a:rPr>
              <a:t>Allow for the sharing of alternate views</a:t>
            </a:r>
            <a:r>
              <a:rPr lang="en-US" sz="2400" dirty="0" smtClean="0"/>
              <a:t>.</a:t>
            </a:r>
          </a:p>
          <a:p>
            <a:pPr marL="692150" lvl="1" indent="-234950"/>
            <a:r>
              <a:rPr lang="en-US" sz="2400" dirty="0" smtClean="0">
                <a:solidFill>
                  <a:srgbClr val="FF0000"/>
                </a:solidFill>
              </a:rPr>
              <a:t>Treat participants with respect and consideration</a:t>
            </a:r>
          </a:p>
          <a:p>
            <a:pPr marL="457200" lvl="1" indent="0">
              <a:buNone/>
            </a:pPr>
            <a:r>
              <a:rPr lang="en-US" dirty="0" smtClean="0"/>
              <a:t>.</a:t>
            </a:r>
          </a:p>
          <a:p>
            <a:pPr marL="692150" lvl="1" indent="-234950"/>
            <a:r>
              <a:rPr lang="en-US" sz="2400" dirty="0" smtClean="0">
                <a:solidFill>
                  <a:srgbClr val="FF0000"/>
                </a:solidFill>
              </a:rPr>
              <a:t>Be aware of barriers to sharing </a:t>
            </a:r>
            <a:r>
              <a:rPr lang="en-US" sz="2400" dirty="0" smtClean="0"/>
              <a:t>(cultural, social, experiential, etc.)</a:t>
            </a:r>
          </a:p>
          <a:p>
            <a:pPr marL="692150" lvl="1" indent="-234950"/>
            <a:r>
              <a:rPr lang="en-US" sz="2400" dirty="0" smtClean="0">
                <a:solidFill>
                  <a:srgbClr val="FF0000"/>
                </a:solidFill>
              </a:rPr>
              <a:t>Invite and encourage all participants to share </a:t>
            </a:r>
            <a:r>
              <a:rPr lang="en-US" sz="2400" dirty="0" smtClean="0"/>
              <a:t>at least once before inviting participants to share again.</a:t>
            </a:r>
          </a:p>
        </p:txBody>
      </p:sp>
    </p:spTree>
    <p:extLst>
      <p:ext uri="{BB962C8B-B14F-4D97-AF65-F5344CB8AC3E}">
        <p14:creationId xmlns:p14="http://schemas.microsoft.com/office/powerpoint/2010/main" val="24201801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5257800"/>
          </a:xfrm>
        </p:spPr>
        <p:txBody>
          <a:bodyPr>
            <a:normAutofit/>
          </a:bodyPr>
          <a:lstStyle/>
          <a:p>
            <a:pPr marL="457200" indent="-347663">
              <a:buFont typeface="+mj-lt"/>
              <a:buAutoNum type="arabicPeriod" startAt="2"/>
            </a:pPr>
            <a:r>
              <a:rPr lang="en-US" b="1" dirty="0" smtClean="0"/>
              <a:t>Keep discussions constructive and positive</a:t>
            </a:r>
          </a:p>
          <a:p>
            <a:pPr marL="744538" lvl="1" indent="-234950"/>
            <a:r>
              <a:rPr lang="en-US" dirty="0" smtClean="0">
                <a:solidFill>
                  <a:srgbClr val="FF0000"/>
                </a:solidFill>
              </a:rPr>
              <a:t>Stay centered on the topic</a:t>
            </a:r>
            <a:r>
              <a:rPr lang="en-US" dirty="0" smtClean="0"/>
              <a:t>.</a:t>
            </a:r>
          </a:p>
          <a:p>
            <a:pPr marL="744538" lvl="1" indent="-234950"/>
            <a:r>
              <a:rPr lang="en-US" dirty="0" smtClean="0">
                <a:solidFill>
                  <a:srgbClr val="FF0000"/>
                </a:solidFill>
              </a:rPr>
              <a:t>Follow the process </a:t>
            </a:r>
            <a:r>
              <a:rPr lang="en-US" dirty="0" smtClean="0"/>
              <a:t>indicated for each session.  </a:t>
            </a:r>
          </a:p>
          <a:p>
            <a:pPr marL="744538" lvl="1" indent="-234950"/>
            <a:r>
              <a:rPr lang="en-US" dirty="0" smtClean="0">
                <a:solidFill>
                  <a:srgbClr val="FF0000"/>
                </a:solidFill>
              </a:rPr>
              <a:t>Request respect </a:t>
            </a:r>
            <a:r>
              <a:rPr lang="en-US" dirty="0" smtClean="0"/>
              <a:t>if participants challenge others’ ideas.</a:t>
            </a:r>
          </a:p>
          <a:p>
            <a:pPr marL="744538" lvl="1" indent="-234950"/>
            <a:r>
              <a:rPr lang="en-US" dirty="0">
                <a:solidFill>
                  <a:srgbClr val="FF0000"/>
                </a:solidFill>
              </a:rPr>
              <a:t>Encourage others to add their reactions or ideas </a:t>
            </a:r>
            <a:r>
              <a:rPr lang="en-US" dirty="0"/>
              <a:t>to build on previous comments.</a:t>
            </a:r>
          </a:p>
          <a:p>
            <a:pPr marL="744538" lvl="1" indent="-234950"/>
            <a:r>
              <a:rPr lang="en-US" dirty="0">
                <a:solidFill>
                  <a:srgbClr val="FF0000"/>
                </a:solidFill>
              </a:rPr>
              <a:t>Revisit past contributions </a:t>
            </a:r>
            <a:r>
              <a:rPr lang="en-US" dirty="0"/>
              <a:t>and </a:t>
            </a:r>
            <a:r>
              <a:rPr lang="en-US" dirty="0">
                <a:solidFill>
                  <a:srgbClr val="FF0000"/>
                </a:solidFill>
              </a:rPr>
              <a:t>incorporate them </a:t>
            </a:r>
            <a:r>
              <a:rPr lang="en-US" dirty="0"/>
              <a:t>into subsequent discussions.</a:t>
            </a:r>
          </a:p>
        </p:txBody>
      </p:sp>
      <p:sp>
        <p:nvSpPr>
          <p:cNvPr id="4" name="Title 1"/>
          <p:cNvSpPr txBox="1">
            <a:spLocks/>
          </p:cNvSpPr>
          <p:nvPr/>
        </p:nvSpPr>
        <p:spPr>
          <a:xfrm>
            <a:off x="457200" y="381000"/>
            <a:ext cx="8229600" cy="1219200"/>
          </a:xfrm>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t>Facilitating a </a:t>
            </a:r>
            <a:br>
              <a:rPr lang="en-US" b="1" dirty="0" smtClean="0"/>
            </a:br>
            <a:r>
              <a:rPr lang="en-US" b="1" dirty="0" smtClean="0"/>
              <a:t>Small Group Conversation (Dialogue)</a:t>
            </a:r>
            <a:endParaRPr lang="en-US" b="1" dirty="0"/>
          </a:p>
        </p:txBody>
      </p:sp>
      <p:pic>
        <p:nvPicPr>
          <p:cNvPr id="2050" name="Picture 2" descr="C:\Users\dmk\AppData\Local\Microsoft\Windows\Temporary Internet Files\Content.IE5\EDT2AVER\KellyRBlueWatchDet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438400"/>
            <a:ext cx="10475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91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219200"/>
          </a:xfrm>
        </p:spPr>
        <p:txBody>
          <a:bodyPr>
            <a:normAutofit/>
          </a:bodyPr>
          <a:lstStyle/>
          <a:p>
            <a:r>
              <a:rPr lang="en-US" sz="3200" b="1" dirty="0" smtClean="0"/>
              <a:t>Session 1:  Called to a Loving Encounter with Jesus in the Church</a:t>
            </a:r>
            <a:endParaRPr lang="en-US" sz="3200" b="1" dirty="0"/>
          </a:p>
        </p:txBody>
      </p:sp>
      <p:sp>
        <p:nvSpPr>
          <p:cNvPr id="3" name="Content Placeholder 2"/>
          <p:cNvSpPr>
            <a:spLocks noGrp="1"/>
          </p:cNvSpPr>
          <p:nvPr>
            <p:ph idx="1"/>
          </p:nvPr>
        </p:nvSpPr>
        <p:spPr>
          <a:xfrm>
            <a:off x="307975" y="1600200"/>
            <a:ext cx="8382000" cy="5257800"/>
          </a:xfrm>
        </p:spPr>
        <p:txBody>
          <a:bodyPr>
            <a:normAutofit/>
          </a:bodyPr>
          <a:lstStyle/>
          <a:p>
            <a:r>
              <a:rPr lang="en-US" sz="2600" dirty="0" smtClean="0"/>
              <a:t>Symbols and Supplies:</a:t>
            </a:r>
          </a:p>
          <a:p>
            <a:endParaRPr lang="en-US" sz="2600" dirty="0" smtClean="0"/>
          </a:p>
          <a:p>
            <a:pPr lvl="1"/>
            <a:r>
              <a:rPr lang="en-US" sz="2400" dirty="0" smtClean="0"/>
              <a:t>Image of a Path in center</a:t>
            </a:r>
            <a:br>
              <a:rPr lang="en-US" sz="2400" dirty="0" smtClean="0"/>
            </a:br>
            <a:endParaRPr lang="en-US" sz="2400" dirty="0" smtClean="0"/>
          </a:p>
          <a:p>
            <a:pPr lvl="1"/>
            <a:r>
              <a:rPr lang="en-US" sz="2400" b="1" dirty="0" smtClean="0"/>
              <a:t>Blindfolds</a:t>
            </a:r>
            <a:r>
              <a:rPr lang="en-US" sz="2400" dirty="0" smtClean="0"/>
              <a:t> (one for each participant)</a:t>
            </a:r>
            <a:br>
              <a:rPr lang="en-US" sz="2400" dirty="0" smtClean="0"/>
            </a:br>
            <a:endParaRPr lang="en-US" sz="2400" dirty="0" smtClean="0"/>
          </a:p>
          <a:p>
            <a:pPr lvl="1"/>
            <a:r>
              <a:rPr lang="en-US" sz="2400" dirty="0" smtClean="0"/>
              <a:t>Basket with </a:t>
            </a:r>
            <a:r>
              <a:rPr lang="en-US" sz="2400" b="1" dirty="0" smtClean="0"/>
              <a:t>Wristbands</a:t>
            </a:r>
            <a:r>
              <a:rPr lang="en-US" sz="2400" dirty="0" smtClean="0"/>
              <a:t> (one per person)</a:t>
            </a:r>
            <a:br>
              <a:rPr lang="en-US" sz="2400" dirty="0" smtClean="0"/>
            </a:br>
            <a:endParaRPr lang="en-US" sz="2400" dirty="0" smtClean="0"/>
          </a:p>
          <a:p>
            <a:pPr lvl="1"/>
            <a:r>
              <a:rPr lang="en-US" sz="2400" dirty="0" smtClean="0"/>
              <a:t>Music and </a:t>
            </a:r>
            <a:r>
              <a:rPr lang="en-US" sz="2400" dirty="0"/>
              <a:t>player/speakers </a:t>
            </a:r>
            <a:r>
              <a:rPr lang="en-US" sz="2000" dirty="0" smtClean="0"/>
              <a:t>(Resources/Music)</a:t>
            </a:r>
            <a:r>
              <a:rPr lang="en-US" sz="2400" dirty="0" smtClean="0"/>
              <a:t/>
            </a:r>
            <a:br>
              <a:rPr lang="en-US" sz="2400" dirty="0" smtClean="0"/>
            </a:br>
            <a:r>
              <a:rPr lang="en-US" sz="2400" dirty="0" smtClean="0">
                <a:hlinkClick r:id="rId3"/>
              </a:rPr>
              <a:t>www.vencuentro.org/v-encuentro-documents/music/</a:t>
            </a:r>
            <a:endParaRPr lang="en-US" sz="2400" dirty="0" smtClean="0"/>
          </a:p>
          <a:p>
            <a:pPr lvl="2"/>
            <a:endParaRPr lang="en-US" sz="2200" dirty="0" smtClean="0"/>
          </a:p>
          <a:p>
            <a:pPr lvl="2"/>
            <a:endParaRPr lang="en-US" sz="2200" dirty="0" smtClean="0"/>
          </a:p>
          <a:p>
            <a:pPr lvl="2"/>
            <a:endParaRPr lang="en-US" sz="2200" dirty="0" smtClean="0"/>
          </a:p>
        </p:txBody>
      </p:sp>
      <p:pic>
        <p:nvPicPr>
          <p:cNvPr id="47106" name="Picture 2" descr="Image result for Path"/>
          <p:cNvPicPr>
            <a:picLocks noChangeAspect="1" noChangeArrowheads="1"/>
          </p:cNvPicPr>
          <p:nvPr/>
        </p:nvPicPr>
        <p:blipFill>
          <a:blip r:embed="rId4" cstate="print"/>
          <a:srcRect/>
          <a:stretch>
            <a:fillRect/>
          </a:stretch>
        </p:blipFill>
        <p:spPr bwMode="auto">
          <a:xfrm>
            <a:off x="6627125" y="1447800"/>
            <a:ext cx="2238081" cy="1676400"/>
          </a:xfrm>
          <a:prstGeom prst="rect">
            <a:avLst/>
          </a:prstGeom>
          <a:noFill/>
        </p:spPr>
      </p:pic>
      <p:sp>
        <p:nvSpPr>
          <p:cNvPr id="47108" name="AutoShape 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4" name="AutoShape 10"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6" name="AutoShape 12"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8" name="AutoShape 1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20" name="Picture 16" descr="Image result for bandana blindfold"/>
          <p:cNvPicPr>
            <a:picLocks noChangeAspect="1" noChangeArrowheads="1"/>
          </p:cNvPicPr>
          <p:nvPr/>
        </p:nvPicPr>
        <p:blipFill>
          <a:blip r:embed="rId5" cstate="print"/>
          <a:srcRect l="18569" t="12932"/>
          <a:stretch>
            <a:fillRect/>
          </a:stretch>
        </p:blipFill>
        <p:spPr bwMode="auto">
          <a:xfrm>
            <a:off x="7733655" y="4419600"/>
            <a:ext cx="1100607" cy="1448366"/>
          </a:xfrm>
          <a:prstGeom prst="rect">
            <a:avLst/>
          </a:prstGeom>
          <a:noFill/>
        </p:spPr>
      </p:pic>
      <p:pic>
        <p:nvPicPr>
          <p:cNvPr id="12" name="Picture 14" descr="Image result for nametags"/>
          <p:cNvPicPr>
            <a:picLocks noChangeAspect="1" noChangeArrowheads="1"/>
          </p:cNvPicPr>
          <p:nvPr/>
        </p:nvPicPr>
        <p:blipFill>
          <a:blip r:embed="rId6" cstate="print"/>
          <a:srcRect/>
          <a:stretch>
            <a:fillRect/>
          </a:stretch>
        </p:blipFill>
        <p:spPr bwMode="auto">
          <a:xfrm>
            <a:off x="4800600" y="1828799"/>
            <a:ext cx="1295400" cy="739511"/>
          </a:xfrm>
          <a:prstGeom prst="rect">
            <a:avLst/>
          </a:prstGeom>
          <a:noFill/>
        </p:spPr>
      </p:pic>
    </p:spTree>
    <p:extLst>
      <p:ext uri="{BB962C8B-B14F-4D97-AF65-F5344CB8AC3E}">
        <p14:creationId xmlns:p14="http://schemas.microsoft.com/office/powerpoint/2010/main" val="19553008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a:bodyPr>
          <a:lstStyle/>
          <a:p>
            <a:r>
              <a:rPr lang="en-US" sz="3200" dirty="0" smtClean="0">
                <a:solidFill>
                  <a:srgbClr val="FF0000"/>
                </a:solidFill>
              </a:rPr>
              <a:t>FIRST SESSION		START with</a:t>
            </a:r>
            <a:br>
              <a:rPr lang="en-US" sz="3200" dirty="0" smtClean="0">
                <a:solidFill>
                  <a:srgbClr val="FF0000"/>
                </a:solidFill>
              </a:rPr>
            </a:br>
            <a:r>
              <a:rPr lang="en-US" sz="3200" dirty="0" smtClean="0">
                <a:solidFill>
                  <a:srgbClr val="FF0000"/>
                </a:solidFill>
              </a:rPr>
              <a:t>Prayer</a:t>
            </a:r>
            <a:endParaRPr lang="en-US" sz="3200" dirty="0">
              <a:solidFill>
                <a:srgbClr val="FF0000"/>
              </a:solidFill>
            </a:endParaRPr>
          </a:p>
        </p:txBody>
      </p:sp>
      <p:sp>
        <p:nvSpPr>
          <p:cNvPr id="3" name="Content Placeholder 2"/>
          <p:cNvSpPr>
            <a:spLocks noGrp="1"/>
          </p:cNvSpPr>
          <p:nvPr>
            <p:ph idx="1"/>
          </p:nvPr>
        </p:nvSpPr>
        <p:spPr>
          <a:xfrm>
            <a:off x="457200" y="2362200"/>
            <a:ext cx="8229600" cy="4325112"/>
          </a:xfrm>
        </p:spPr>
        <p:txBody>
          <a:bodyPr>
            <a:normAutofit/>
          </a:bodyPr>
          <a:lstStyle/>
          <a:p>
            <a:pPr marL="109728" indent="0">
              <a:buNone/>
            </a:pPr>
            <a:r>
              <a:rPr lang="en-US" sz="2400" dirty="0" smtClean="0">
                <a:latin typeface="+mj-lt"/>
              </a:rPr>
              <a:t>Song</a:t>
            </a:r>
            <a:br>
              <a:rPr lang="en-US" sz="2400" dirty="0" smtClean="0">
                <a:latin typeface="+mj-lt"/>
              </a:rPr>
            </a:br>
            <a:r>
              <a:rPr lang="en-US" sz="2400" dirty="0" smtClean="0">
                <a:latin typeface="+mj-lt"/>
              </a:rPr>
              <a:t>Reading: pg. 11, On the Way to Emmaus</a:t>
            </a:r>
          </a:p>
          <a:p>
            <a:pPr marL="109728" indent="0">
              <a:buNone/>
            </a:pPr>
            <a:r>
              <a:rPr lang="en-US" sz="2400" dirty="0" smtClean="0">
                <a:latin typeface="+mj-lt"/>
              </a:rPr>
              <a:t/>
            </a:r>
            <a:br>
              <a:rPr lang="en-US" sz="2400" dirty="0" smtClean="0">
                <a:latin typeface="+mj-lt"/>
              </a:rPr>
            </a:br>
            <a:r>
              <a:rPr lang="en-US" sz="2400" dirty="0" smtClean="0">
                <a:latin typeface="+mj-lt"/>
              </a:rPr>
              <a:t>Pg. 16, create a ritual with the blindfolds for the prayer and continue with the Reading. </a:t>
            </a:r>
            <a:br>
              <a:rPr lang="en-US" sz="2400" dirty="0" smtClean="0">
                <a:latin typeface="+mj-lt"/>
              </a:rPr>
            </a:br>
            <a:r>
              <a:rPr lang="en-US" sz="2400" dirty="0" smtClean="0">
                <a:latin typeface="+mj-lt"/>
              </a:rPr>
              <a:t/>
            </a:r>
            <a:br>
              <a:rPr lang="en-US" sz="2400" dirty="0" smtClean="0">
                <a:latin typeface="+mj-lt"/>
              </a:rPr>
            </a:br>
            <a:r>
              <a:rPr lang="en-US" sz="2400" dirty="0" smtClean="0">
                <a:latin typeface="+mj-lt"/>
              </a:rPr>
              <a:t>With Sending Song give two wristbands two each person, one for the person they will encounter.</a:t>
            </a:r>
            <a:br>
              <a:rPr lang="en-US" sz="2400" dirty="0" smtClean="0">
                <a:latin typeface="+mj-lt"/>
              </a:rPr>
            </a:br>
            <a:endParaRPr lang="en-US" sz="2400" dirty="0" smtClean="0">
              <a:latin typeface="+mj-lt"/>
            </a:endParaRPr>
          </a:p>
          <a:p>
            <a:pPr marL="109728" indent="0">
              <a:buNone/>
            </a:pPr>
            <a:r>
              <a:rPr lang="en-US" sz="2400" dirty="0" smtClean="0">
                <a:latin typeface="+mj-lt"/>
              </a:rPr>
              <a:t>Use the SEE, JUDGE, ACT AND CELEBRATE method. See the plan </a:t>
            </a:r>
            <a:endParaRPr lang="en-US" sz="2400" dirty="0">
              <a:latin typeface="+mj-l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7" y="838200"/>
            <a:ext cx="24669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0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33400"/>
          </a:xfrm>
        </p:spPr>
        <p:txBody>
          <a:bodyPr>
            <a:normAutofit/>
          </a:bodyPr>
          <a:lstStyle/>
          <a:p>
            <a:pPr marL="109728" indent="0">
              <a:buNone/>
            </a:pPr>
            <a:r>
              <a:rPr lang="en-US" sz="2400" dirty="0" smtClean="0">
                <a:latin typeface="+mj-lt"/>
              </a:rPr>
              <a:t>Plan for the First Session</a:t>
            </a:r>
            <a:endParaRPr lang="en-US" sz="24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619392609"/>
              </p:ext>
            </p:extLst>
          </p:nvPr>
        </p:nvGraphicFramePr>
        <p:xfrm>
          <a:off x="95250" y="1143000"/>
          <a:ext cx="9048750" cy="5410200"/>
        </p:xfrm>
        <a:graphic>
          <a:graphicData uri="http://schemas.openxmlformats.org/drawingml/2006/table">
            <a:tbl>
              <a:tblPr firstRow="1" firstCol="1" bandRow="1" bandCol="1">
                <a:tableStyleId>{21E4AEA4-8DFA-4A89-87EB-49C32662AFE0}</a:tableStyleId>
              </a:tblPr>
              <a:tblGrid>
                <a:gridCol w="952500"/>
                <a:gridCol w="1348358"/>
                <a:gridCol w="2581635"/>
                <a:gridCol w="1562347"/>
                <a:gridCol w="2603910"/>
              </a:tblGrid>
              <a:tr h="5410200">
                <a:tc>
                  <a:txBody>
                    <a:bodyPr/>
                    <a:lstStyle/>
                    <a:p>
                      <a:pPr marL="0" marR="0">
                        <a:lnSpc>
                          <a:spcPct val="115000"/>
                        </a:lnSpc>
                        <a:spcBef>
                          <a:spcPts val="0"/>
                        </a:spcBef>
                        <a:spcAft>
                          <a:spcPts val="0"/>
                        </a:spcAft>
                      </a:pPr>
                      <a:r>
                        <a:rPr lang="en-US" sz="1650" b="0" dirty="0" smtClean="0">
                          <a:solidFill>
                            <a:schemeClr val="bg1"/>
                          </a:solidFill>
                          <a:effectLst/>
                        </a:rPr>
                        <a:t>THEMEI.</a:t>
                      </a:r>
                    </a:p>
                    <a:p>
                      <a:pPr marL="0" marR="0">
                        <a:lnSpc>
                          <a:spcPct val="115000"/>
                        </a:lnSpc>
                        <a:spcBef>
                          <a:spcPts val="0"/>
                        </a:spcBef>
                        <a:spcAft>
                          <a:spcPts val="0"/>
                        </a:spcAft>
                      </a:pPr>
                      <a:r>
                        <a:rPr lang="en-US" sz="1650" b="0" dirty="0" smtClean="0">
                          <a:solidFill>
                            <a:schemeClr val="bg1"/>
                          </a:solidFill>
                          <a:effectLst/>
                        </a:rPr>
                        <a:t>Called </a:t>
                      </a:r>
                      <a:r>
                        <a:rPr lang="en-US" sz="1650" b="0" dirty="0">
                          <a:solidFill>
                            <a:schemeClr val="bg1"/>
                          </a:solidFill>
                          <a:effectLst/>
                        </a:rPr>
                        <a:t>to </a:t>
                      </a:r>
                      <a:r>
                        <a:rPr lang="en-US" sz="1650" b="0" dirty="0" smtClean="0">
                          <a:solidFill>
                            <a:schemeClr val="bg1"/>
                          </a:solidFill>
                          <a:effectLst/>
                        </a:rPr>
                        <a:t>a</a:t>
                      </a:r>
                      <a:r>
                        <a:rPr lang="en-US" sz="1650" b="0" baseline="0" dirty="0" smtClean="0">
                          <a:solidFill>
                            <a:schemeClr val="bg1"/>
                          </a:solidFill>
                          <a:effectLst/>
                        </a:rPr>
                        <a:t> </a:t>
                      </a:r>
                      <a:r>
                        <a:rPr lang="en-US" sz="1650" b="0" dirty="0" smtClean="0">
                          <a:solidFill>
                            <a:schemeClr val="bg1"/>
                          </a:solidFill>
                          <a:effectLst/>
                        </a:rPr>
                        <a:t>loving encounter </a:t>
                      </a:r>
                      <a:r>
                        <a:rPr lang="en-US" sz="1650" b="0" dirty="0">
                          <a:solidFill>
                            <a:schemeClr val="bg1"/>
                          </a:solidFill>
                          <a:effectLst/>
                        </a:rPr>
                        <a:t>with Jesus in the Church</a:t>
                      </a:r>
                      <a:endParaRPr lang="en-US" sz="1650" b="0" dirty="0">
                        <a:solidFill>
                          <a:schemeClr val="bg1"/>
                        </a:solidFill>
                        <a:effectLst/>
                        <a:latin typeface="Calibri"/>
                        <a:ea typeface="Calibri"/>
                        <a:cs typeface="Times New Roman"/>
                      </a:endParaRPr>
                    </a:p>
                  </a:txBody>
                  <a:tcPr marL="63152" marR="63152" marT="0" marB="0">
                    <a:solidFill>
                      <a:schemeClr val="accent2">
                        <a:lumMod val="75000"/>
                      </a:schemeClr>
                    </a:solidFill>
                  </a:tcPr>
                </a:tc>
                <a:tc>
                  <a:txBody>
                    <a:bodyPr/>
                    <a:lstStyle/>
                    <a:p>
                      <a:pPr marL="0" marR="0">
                        <a:lnSpc>
                          <a:spcPct val="115000"/>
                        </a:lnSpc>
                        <a:spcBef>
                          <a:spcPts val="0"/>
                        </a:spcBef>
                        <a:spcAft>
                          <a:spcPts val="0"/>
                        </a:spcAft>
                      </a:pPr>
                      <a:r>
                        <a:rPr lang="en-US" sz="1650" b="0" dirty="0" smtClean="0">
                          <a:solidFill>
                            <a:schemeClr val="bg1"/>
                          </a:solidFill>
                          <a:effectLst/>
                        </a:rPr>
                        <a:t>PROCESS</a:t>
                      </a:r>
                      <a:br>
                        <a:rPr lang="en-US" sz="1650" b="0" dirty="0" smtClean="0">
                          <a:solidFill>
                            <a:schemeClr val="bg1"/>
                          </a:solidFill>
                          <a:effectLst/>
                        </a:rPr>
                      </a:br>
                      <a:r>
                        <a:rPr lang="en-US" sz="1650" b="0" dirty="0" smtClean="0">
                          <a:solidFill>
                            <a:schemeClr val="bg1"/>
                          </a:solidFill>
                          <a:effectLst/>
                        </a:rPr>
                        <a:t>To </a:t>
                      </a:r>
                      <a:r>
                        <a:rPr lang="en-US" sz="1650" b="0" dirty="0">
                          <a:solidFill>
                            <a:schemeClr val="bg1"/>
                          </a:solidFill>
                          <a:effectLst/>
                        </a:rPr>
                        <a:t>venture to go out evangelizing without words</a:t>
                      </a:r>
                      <a:endParaRPr lang="en-US" sz="1650" b="0" dirty="0">
                        <a:solidFill>
                          <a:schemeClr val="bg1"/>
                        </a:solidFill>
                        <a:effectLst/>
                        <a:latin typeface="Calibri"/>
                        <a:ea typeface="Calibri"/>
                        <a:cs typeface="Times New Roman"/>
                      </a:endParaRPr>
                    </a:p>
                  </a:txBody>
                  <a:tcPr marL="63152" marR="63152" marT="0" marB="0">
                    <a:solidFill>
                      <a:schemeClr val="accent2">
                        <a:lumMod val="75000"/>
                      </a:schemeClr>
                    </a:solidFill>
                  </a:tcPr>
                </a:tc>
                <a:tc>
                  <a:txBody>
                    <a:bodyPr/>
                    <a:lstStyle/>
                    <a:p>
                      <a:pPr marL="0" marR="0">
                        <a:lnSpc>
                          <a:spcPct val="115000"/>
                        </a:lnSpc>
                        <a:spcBef>
                          <a:spcPts val="0"/>
                        </a:spcBef>
                        <a:spcAft>
                          <a:spcPts val="0"/>
                        </a:spcAft>
                      </a:pPr>
                      <a:r>
                        <a:rPr lang="en-US" sz="1650" b="0" dirty="0" smtClean="0">
                          <a:solidFill>
                            <a:schemeClr val="bg1"/>
                          </a:solidFill>
                          <a:effectLst/>
                        </a:rPr>
                        <a:t>METHOD</a:t>
                      </a:r>
                      <a:br>
                        <a:rPr lang="en-US" sz="1650" b="0" dirty="0" smtClean="0">
                          <a:solidFill>
                            <a:schemeClr val="bg1"/>
                          </a:solidFill>
                          <a:effectLst/>
                        </a:rPr>
                      </a:br>
                      <a:r>
                        <a:rPr lang="en-US" sz="1650" b="0" dirty="0" smtClean="0">
                          <a:solidFill>
                            <a:schemeClr val="bg1"/>
                          </a:solidFill>
                          <a:effectLst/>
                        </a:rPr>
                        <a:t>To </a:t>
                      </a:r>
                      <a:r>
                        <a:rPr lang="en-US" sz="1650" b="0" dirty="0">
                          <a:solidFill>
                            <a:schemeClr val="bg1"/>
                          </a:solidFill>
                          <a:effectLst/>
                        </a:rPr>
                        <a:t>See: Identifying the bonds ...</a:t>
                      </a:r>
                    </a:p>
                    <a:p>
                      <a:pPr marL="0" marR="0">
                        <a:lnSpc>
                          <a:spcPct val="115000"/>
                        </a:lnSpc>
                        <a:spcBef>
                          <a:spcPts val="0"/>
                        </a:spcBef>
                        <a:spcAft>
                          <a:spcPts val="0"/>
                        </a:spcAft>
                      </a:pPr>
                      <a:r>
                        <a:rPr lang="en-US" sz="1650" b="0" dirty="0">
                          <a:solidFill>
                            <a:schemeClr val="bg1"/>
                          </a:solidFill>
                          <a:effectLst/>
                        </a:rPr>
                        <a:t>The initiative of Jesus to approach is personal and communal</a:t>
                      </a:r>
                    </a:p>
                    <a:p>
                      <a:pPr marL="0" marR="0">
                        <a:lnSpc>
                          <a:spcPct val="115000"/>
                        </a:lnSpc>
                        <a:spcBef>
                          <a:spcPts val="0"/>
                        </a:spcBef>
                        <a:spcAft>
                          <a:spcPts val="0"/>
                        </a:spcAft>
                      </a:pPr>
                      <a:r>
                        <a:rPr lang="en-US" sz="1650" b="0" dirty="0">
                          <a:solidFill>
                            <a:schemeClr val="bg1"/>
                          </a:solidFill>
                          <a:effectLst/>
                        </a:rPr>
                        <a:t>To Think: How Jesus makes himself present: past - present</a:t>
                      </a:r>
                    </a:p>
                    <a:p>
                      <a:pPr marL="0" marR="0">
                        <a:lnSpc>
                          <a:spcPct val="115000"/>
                        </a:lnSpc>
                        <a:spcBef>
                          <a:spcPts val="0"/>
                        </a:spcBef>
                        <a:spcAft>
                          <a:spcPts val="0"/>
                        </a:spcAft>
                      </a:pPr>
                      <a:r>
                        <a:rPr lang="en-US" sz="1650" b="0" dirty="0">
                          <a:solidFill>
                            <a:schemeClr val="bg1"/>
                          </a:solidFill>
                          <a:effectLst/>
                        </a:rPr>
                        <a:t>To act: to evangelize without words</a:t>
                      </a:r>
                    </a:p>
                    <a:p>
                      <a:pPr marL="0" marR="0">
                        <a:lnSpc>
                          <a:spcPct val="115000"/>
                        </a:lnSpc>
                        <a:spcBef>
                          <a:spcPts val="0"/>
                        </a:spcBef>
                        <a:spcAft>
                          <a:spcPts val="0"/>
                        </a:spcAft>
                      </a:pPr>
                      <a:r>
                        <a:rPr lang="en-US" sz="1650" b="0" dirty="0">
                          <a:solidFill>
                            <a:schemeClr val="bg1"/>
                          </a:solidFill>
                          <a:effectLst/>
                        </a:rPr>
                        <a:t>Celebrate: the way Page 16</a:t>
                      </a:r>
                    </a:p>
                    <a:p>
                      <a:pPr marL="0" marR="0">
                        <a:lnSpc>
                          <a:spcPct val="115000"/>
                        </a:lnSpc>
                        <a:spcBef>
                          <a:spcPts val="0"/>
                        </a:spcBef>
                        <a:spcAft>
                          <a:spcPts val="0"/>
                        </a:spcAft>
                      </a:pPr>
                      <a:r>
                        <a:rPr lang="en-US" sz="1650" b="0" dirty="0">
                          <a:solidFill>
                            <a:schemeClr val="bg1"/>
                          </a:solidFill>
                          <a:effectLst/>
                        </a:rPr>
                        <a:t>Going out:</a:t>
                      </a:r>
                    </a:p>
                    <a:p>
                      <a:pPr marL="0" marR="0">
                        <a:lnSpc>
                          <a:spcPct val="115000"/>
                        </a:lnSpc>
                        <a:spcBef>
                          <a:spcPts val="0"/>
                        </a:spcBef>
                        <a:spcAft>
                          <a:spcPts val="0"/>
                        </a:spcAft>
                      </a:pPr>
                      <a:r>
                        <a:rPr lang="en-US" sz="1650" b="0" dirty="0">
                          <a:solidFill>
                            <a:schemeClr val="bg1"/>
                          </a:solidFill>
                          <a:effectLst/>
                        </a:rPr>
                        <a:t>Identify fields. Start with </a:t>
                      </a:r>
                      <a:r>
                        <a:rPr lang="en-US" sz="1650" b="0" dirty="0" smtClean="0">
                          <a:solidFill>
                            <a:schemeClr val="bg1"/>
                          </a:solidFill>
                          <a:effectLst/>
                        </a:rPr>
                        <a:t/>
                      </a:r>
                      <a:br>
                        <a:rPr lang="en-US" sz="1650" b="0" dirty="0" smtClean="0">
                          <a:solidFill>
                            <a:schemeClr val="bg1"/>
                          </a:solidFill>
                          <a:effectLst/>
                        </a:rPr>
                      </a:br>
                      <a:r>
                        <a:rPr lang="en-US" sz="1650" b="0" dirty="0" smtClean="0">
                          <a:solidFill>
                            <a:schemeClr val="bg1"/>
                          </a:solidFill>
                          <a:effectLst/>
                        </a:rPr>
                        <a:t>observation </a:t>
                      </a:r>
                      <a:r>
                        <a:rPr lang="en-US" sz="1650" b="0" dirty="0">
                          <a:solidFill>
                            <a:schemeClr val="bg1"/>
                          </a:solidFill>
                          <a:effectLst/>
                        </a:rPr>
                        <a:t>and start the consultation</a:t>
                      </a:r>
                      <a:endParaRPr lang="en-US" sz="1650" b="0" dirty="0">
                        <a:solidFill>
                          <a:schemeClr val="bg1"/>
                        </a:solidFill>
                        <a:effectLst/>
                        <a:latin typeface="Calibri"/>
                        <a:ea typeface="Calibri"/>
                        <a:cs typeface="Times New Roman"/>
                      </a:endParaRPr>
                    </a:p>
                  </a:txBody>
                  <a:tcPr marL="63152" marR="63152" marT="0" marB="0">
                    <a:solidFill>
                      <a:schemeClr val="accent2">
                        <a:lumMod val="75000"/>
                      </a:schemeClr>
                    </a:solidFill>
                  </a:tcPr>
                </a:tc>
                <a:tc>
                  <a:txBody>
                    <a:bodyPr/>
                    <a:lstStyle/>
                    <a:p>
                      <a:pPr marL="0" marR="0">
                        <a:lnSpc>
                          <a:spcPct val="115000"/>
                        </a:lnSpc>
                        <a:spcBef>
                          <a:spcPts val="0"/>
                        </a:spcBef>
                        <a:spcAft>
                          <a:spcPts val="0"/>
                        </a:spcAft>
                      </a:pPr>
                      <a:r>
                        <a:rPr lang="en-US" sz="1650" b="0" dirty="0" smtClean="0">
                          <a:solidFill>
                            <a:schemeClr val="bg1"/>
                          </a:solidFill>
                          <a:effectLst/>
                        </a:rPr>
                        <a:t>MISSION</a:t>
                      </a:r>
                    </a:p>
                    <a:p>
                      <a:pPr marL="0" marR="0">
                        <a:lnSpc>
                          <a:spcPct val="115000"/>
                        </a:lnSpc>
                        <a:spcBef>
                          <a:spcPts val="0"/>
                        </a:spcBef>
                        <a:spcAft>
                          <a:spcPts val="0"/>
                        </a:spcAft>
                      </a:pPr>
                      <a:r>
                        <a:rPr lang="en-US" sz="1650" b="0" dirty="0" smtClean="0">
                          <a:solidFill>
                            <a:schemeClr val="bg1"/>
                          </a:solidFill>
                          <a:effectLst/>
                        </a:rPr>
                        <a:t>Observe </a:t>
                      </a:r>
                      <a:r>
                        <a:rPr lang="en-US" sz="1650" b="0" dirty="0">
                          <a:solidFill>
                            <a:schemeClr val="bg1"/>
                          </a:solidFill>
                          <a:effectLst/>
                        </a:rPr>
                        <a:t>our social environments.</a:t>
                      </a:r>
                    </a:p>
                    <a:p>
                      <a:pPr marL="0" marR="0">
                        <a:lnSpc>
                          <a:spcPct val="115000"/>
                        </a:lnSpc>
                        <a:spcBef>
                          <a:spcPts val="0"/>
                        </a:spcBef>
                        <a:spcAft>
                          <a:spcPts val="0"/>
                        </a:spcAft>
                      </a:pPr>
                      <a:r>
                        <a:rPr lang="en-US" sz="1650" b="0" dirty="0">
                          <a:solidFill>
                            <a:schemeClr val="bg1"/>
                          </a:solidFill>
                          <a:effectLst/>
                        </a:rPr>
                        <a:t>Enter any of the fields or environments.</a:t>
                      </a:r>
                    </a:p>
                    <a:p>
                      <a:pPr marL="0" marR="0">
                        <a:lnSpc>
                          <a:spcPct val="115000"/>
                        </a:lnSpc>
                        <a:spcBef>
                          <a:spcPts val="0"/>
                        </a:spcBef>
                        <a:spcAft>
                          <a:spcPts val="0"/>
                        </a:spcAft>
                      </a:pPr>
                      <a:r>
                        <a:rPr lang="en-US" sz="1650" b="0" dirty="0">
                          <a:solidFill>
                            <a:schemeClr val="bg1"/>
                          </a:solidFill>
                          <a:effectLst/>
                        </a:rPr>
                        <a:t>Pray to discern where and with whom.</a:t>
                      </a:r>
                    </a:p>
                    <a:p>
                      <a:pPr marL="0" marR="0">
                        <a:lnSpc>
                          <a:spcPct val="115000"/>
                        </a:lnSpc>
                        <a:spcBef>
                          <a:spcPts val="0"/>
                        </a:spcBef>
                        <a:spcAft>
                          <a:spcPts val="0"/>
                        </a:spcAft>
                      </a:pPr>
                      <a:r>
                        <a:rPr lang="es-MX" sz="1650" b="0" dirty="0" err="1">
                          <a:solidFill>
                            <a:schemeClr val="bg1"/>
                          </a:solidFill>
                          <a:effectLst/>
                        </a:rPr>
                        <a:t>Choose</a:t>
                      </a:r>
                      <a:r>
                        <a:rPr lang="es-MX" sz="1650" b="0" dirty="0">
                          <a:solidFill>
                            <a:schemeClr val="bg1"/>
                          </a:solidFill>
                          <a:effectLst/>
                        </a:rPr>
                        <a:t> </a:t>
                      </a:r>
                      <a:r>
                        <a:rPr lang="es-MX" sz="1650" b="0" dirty="0" err="1">
                          <a:solidFill>
                            <a:schemeClr val="bg1"/>
                          </a:solidFill>
                          <a:effectLst/>
                        </a:rPr>
                        <a:t>someone</a:t>
                      </a:r>
                      <a:r>
                        <a:rPr lang="es-MX" sz="1650" b="0" dirty="0">
                          <a:solidFill>
                            <a:schemeClr val="bg1"/>
                          </a:solidFill>
                          <a:effectLst/>
                        </a:rPr>
                        <a:t>.</a:t>
                      </a:r>
                      <a:endParaRPr lang="en-US" sz="1650" b="0" dirty="0">
                        <a:solidFill>
                          <a:schemeClr val="bg1"/>
                        </a:solidFill>
                        <a:effectLst/>
                        <a:latin typeface="Calibri"/>
                        <a:ea typeface="Calibri"/>
                        <a:cs typeface="Times New Roman"/>
                      </a:endParaRPr>
                    </a:p>
                  </a:txBody>
                  <a:tcPr marL="63152" marR="63152" marT="0" marB="0">
                    <a:solidFill>
                      <a:schemeClr val="accent2">
                        <a:lumMod val="75000"/>
                      </a:schemeClr>
                    </a:solidFill>
                  </a:tcPr>
                </a:tc>
                <a:tc>
                  <a:txBody>
                    <a:bodyPr/>
                    <a:lstStyle/>
                    <a:p>
                      <a:pPr marL="0" marR="0" indent="0">
                        <a:lnSpc>
                          <a:spcPct val="115000"/>
                        </a:lnSpc>
                        <a:spcBef>
                          <a:spcPts val="0"/>
                        </a:spcBef>
                        <a:spcAft>
                          <a:spcPts val="0"/>
                        </a:spcAft>
                        <a:buFont typeface="+mj-lt"/>
                        <a:buNone/>
                      </a:pPr>
                      <a:r>
                        <a:rPr lang="en-US" sz="1650" b="0" dirty="0" smtClean="0">
                          <a:solidFill>
                            <a:schemeClr val="bg1"/>
                          </a:solidFill>
                          <a:effectLst/>
                        </a:rPr>
                        <a:t>CONSULTATION</a:t>
                      </a:r>
                    </a:p>
                    <a:p>
                      <a:pPr marL="228600" marR="0" indent="-228600">
                        <a:lnSpc>
                          <a:spcPct val="115000"/>
                        </a:lnSpc>
                        <a:spcBef>
                          <a:spcPts val="0"/>
                        </a:spcBef>
                        <a:spcAft>
                          <a:spcPts val="0"/>
                        </a:spcAft>
                        <a:buFont typeface="+mj-lt"/>
                        <a:buAutoNum type="arabicPeriod"/>
                      </a:pPr>
                      <a:r>
                        <a:rPr lang="en-US" sz="1650" b="0" dirty="0" smtClean="0">
                          <a:solidFill>
                            <a:schemeClr val="bg1"/>
                          </a:solidFill>
                          <a:effectLst/>
                        </a:rPr>
                        <a:t>As </a:t>
                      </a:r>
                      <a:r>
                        <a:rPr lang="en-US" sz="1650" b="0" dirty="0">
                          <a:solidFill>
                            <a:schemeClr val="bg1"/>
                          </a:solidFill>
                          <a:effectLst/>
                        </a:rPr>
                        <a:t>a Catholic what brings you happiness?</a:t>
                      </a:r>
                    </a:p>
                    <a:p>
                      <a:pPr marL="228600" marR="0" indent="-228600">
                        <a:lnSpc>
                          <a:spcPct val="115000"/>
                        </a:lnSpc>
                        <a:spcBef>
                          <a:spcPts val="0"/>
                        </a:spcBef>
                        <a:spcAft>
                          <a:spcPts val="0"/>
                        </a:spcAft>
                        <a:buFont typeface="+mj-lt"/>
                        <a:buAutoNum type="arabicPeriod"/>
                      </a:pPr>
                      <a:r>
                        <a:rPr lang="en-US" sz="1650" b="0" dirty="0" smtClean="0">
                          <a:solidFill>
                            <a:schemeClr val="bg1"/>
                          </a:solidFill>
                          <a:effectLst/>
                        </a:rPr>
                        <a:t>What </a:t>
                      </a:r>
                      <a:r>
                        <a:rPr lang="en-US" sz="1650" b="0" dirty="0">
                          <a:solidFill>
                            <a:schemeClr val="bg1"/>
                          </a:solidFill>
                          <a:effectLst/>
                        </a:rPr>
                        <a:t>are your fears and worries? Inside or outside the Church</a:t>
                      </a:r>
                    </a:p>
                    <a:p>
                      <a:pPr marL="228600" marR="0" indent="-228600">
                        <a:lnSpc>
                          <a:spcPct val="115000"/>
                        </a:lnSpc>
                        <a:spcBef>
                          <a:spcPts val="0"/>
                        </a:spcBef>
                        <a:spcAft>
                          <a:spcPts val="0"/>
                        </a:spcAft>
                        <a:buFont typeface="+mj-lt"/>
                        <a:buAutoNum type="arabicPeriod"/>
                      </a:pPr>
                      <a:r>
                        <a:rPr lang="en-US" sz="1650" b="0" dirty="0" smtClean="0">
                          <a:solidFill>
                            <a:schemeClr val="bg1"/>
                          </a:solidFill>
                          <a:effectLst/>
                        </a:rPr>
                        <a:t>What </a:t>
                      </a:r>
                      <a:r>
                        <a:rPr lang="en-US" sz="1650" b="0" dirty="0">
                          <a:solidFill>
                            <a:schemeClr val="bg1"/>
                          </a:solidFill>
                          <a:effectLst/>
                        </a:rPr>
                        <a:t>actions show you that you parish is evangelizing without words?</a:t>
                      </a:r>
                    </a:p>
                    <a:p>
                      <a:pPr marL="228600" indent="-228600">
                        <a:buFont typeface="+mj-lt"/>
                        <a:buAutoNum type="arabicPeriod"/>
                      </a:pPr>
                      <a:r>
                        <a:rPr lang="en-US" sz="1650" b="0" dirty="0" smtClean="0">
                          <a:solidFill>
                            <a:schemeClr val="bg1"/>
                          </a:solidFill>
                          <a:effectLst/>
                        </a:rPr>
                        <a:t>Which </a:t>
                      </a:r>
                      <a:r>
                        <a:rPr lang="en-US" sz="1650" b="0" dirty="0">
                          <a:solidFill>
                            <a:schemeClr val="bg1"/>
                          </a:solidFill>
                          <a:effectLst/>
                        </a:rPr>
                        <a:t>Catholic traditions and celebrations do you value the most?</a:t>
                      </a:r>
                    </a:p>
                    <a:p>
                      <a:pPr marL="0" marR="0">
                        <a:lnSpc>
                          <a:spcPct val="115000"/>
                        </a:lnSpc>
                        <a:spcBef>
                          <a:spcPts val="0"/>
                        </a:spcBef>
                        <a:spcAft>
                          <a:spcPts val="0"/>
                        </a:spcAft>
                      </a:pPr>
                      <a:r>
                        <a:rPr lang="en-US" sz="1650" b="0" dirty="0">
                          <a:solidFill>
                            <a:schemeClr val="bg1"/>
                          </a:solidFill>
                          <a:effectLst/>
                        </a:rPr>
                        <a:t> </a:t>
                      </a:r>
                      <a:endParaRPr lang="en-US" sz="1650" b="0" dirty="0">
                        <a:solidFill>
                          <a:schemeClr val="bg1"/>
                        </a:solidFill>
                        <a:effectLst/>
                        <a:latin typeface="Calibri"/>
                        <a:ea typeface="Calibri"/>
                        <a:cs typeface="Times New Roman"/>
                      </a:endParaRPr>
                    </a:p>
                  </a:txBody>
                  <a:tcPr marL="63152" marR="63152" marT="0" marB="0">
                    <a:solidFill>
                      <a:schemeClr val="accent2">
                        <a:lumMod val="75000"/>
                      </a:schemeClr>
                    </a:solidFill>
                  </a:tcPr>
                </a:tc>
              </a:tr>
            </a:tbl>
          </a:graphicData>
        </a:graphic>
      </p:graphicFrame>
    </p:spTree>
    <p:extLst>
      <p:ext uri="{BB962C8B-B14F-4D97-AF65-F5344CB8AC3E}">
        <p14:creationId xmlns:p14="http://schemas.microsoft.com/office/powerpoint/2010/main" val="19948088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en-US" sz="3100" dirty="0" smtClean="0">
                <a:solidFill>
                  <a:srgbClr val="FF0000"/>
                </a:solidFill>
              </a:rPr>
              <a:t>To evangelize without words</a:t>
            </a:r>
            <a:r>
              <a:rPr lang="en-US" sz="2400" dirty="0"/>
              <a:t/>
            </a:r>
            <a:br>
              <a:rPr lang="en-US" sz="2400" dirty="0"/>
            </a:br>
            <a:r>
              <a:rPr lang="en-US" sz="2400" dirty="0" smtClean="0"/>
              <a:t>Observe the most viral gestures of Pope Francis</a:t>
            </a:r>
            <a:endParaRPr lang="en-US" sz="2400" dirty="0"/>
          </a:p>
        </p:txBody>
      </p:sp>
      <p:sp>
        <p:nvSpPr>
          <p:cNvPr id="3" name="Content Placeholder 2"/>
          <p:cNvSpPr>
            <a:spLocks noGrp="1"/>
          </p:cNvSpPr>
          <p:nvPr>
            <p:ph idx="1"/>
          </p:nvPr>
        </p:nvSpPr>
        <p:spPr>
          <a:xfrm>
            <a:off x="152400" y="1447800"/>
            <a:ext cx="8534401" cy="4419601"/>
          </a:xfrm>
        </p:spPr>
        <p:txBody>
          <a:bodyPr>
            <a:normAutofit/>
          </a:bodyPr>
          <a:lstStyle/>
          <a:p>
            <a:pPr marL="109728" lvl="0" indent="0">
              <a:buNone/>
            </a:pPr>
            <a:r>
              <a:rPr lang="en-US" sz="2200" dirty="0" smtClean="0">
                <a:solidFill>
                  <a:srgbClr val="2F1311"/>
                </a:solidFill>
                <a:latin typeface="+mj-lt"/>
              </a:rPr>
              <a:t>How </a:t>
            </a:r>
            <a:r>
              <a:rPr lang="en-US" sz="2200" dirty="0">
                <a:solidFill>
                  <a:srgbClr val="2F1311"/>
                </a:solidFill>
                <a:latin typeface="+mj-lt"/>
              </a:rPr>
              <a:t>he looks to, and listens to others </a:t>
            </a:r>
          </a:p>
          <a:p>
            <a:pPr marL="109728" indent="0">
              <a:buNone/>
            </a:pPr>
            <a:r>
              <a:rPr lang="en-US" sz="2200" dirty="0" smtClean="0">
                <a:latin typeface="+mj-lt"/>
              </a:rPr>
              <a:t>How he encounters  the one who is different from himself</a:t>
            </a:r>
          </a:p>
          <a:p>
            <a:pPr marL="109728" indent="0">
              <a:buNone/>
            </a:pPr>
            <a:r>
              <a:rPr lang="en-US" sz="2200" dirty="0" smtClean="0">
                <a:latin typeface="+mj-lt"/>
              </a:rPr>
              <a:t>Numerous people around the world have been impacted by his “non verbal language”</a:t>
            </a:r>
          </a:p>
          <a:p>
            <a:pPr marL="109728" lvl="0" indent="0">
              <a:buNone/>
            </a:pPr>
            <a:r>
              <a:rPr lang="en-US" sz="2200" dirty="0">
                <a:latin typeface="+mj-lt"/>
              </a:rPr>
              <a:t>TAKE THE FIRST STEP! Go forth, Be the first one to announce the Gospel without words. May your relatives, and those around you deduce: This is how Jesus served, how he gazed and  smiled, how he was. Find someone who has </a:t>
            </a:r>
            <a:endParaRPr lang="en-US" sz="2200" dirty="0" smtClean="0">
              <a:latin typeface="+mj-lt"/>
            </a:endParaRPr>
          </a:p>
          <a:p>
            <a:pPr marL="109728" lvl="0" indent="0">
              <a:buNone/>
            </a:pPr>
            <a:r>
              <a:rPr lang="en-US" sz="2200" dirty="0" smtClean="0">
                <a:latin typeface="+mj-lt"/>
              </a:rPr>
              <a:t>Gone away </a:t>
            </a:r>
            <a:r>
              <a:rPr lang="en-US" sz="2200" dirty="0">
                <a:latin typeface="+mj-lt"/>
              </a:rPr>
              <a:t>from our faith, who </a:t>
            </a:r>
            <a:endParaRPr lang="en-US" sz="2200" dirty="0" smtClean="0">
              <a:latin typeface="+mj-lt"/>
            </a:endParaRPr>
          </a:p>
          <a:p>
            <a:pPr marL="109728" lvl="0" indent="0">
              <a:buNone/>
            </a:pPr>
            <a:r>
              <a:rPr lang="en-US" sz="2200" dirty="0" smtClean="0">
                <a:latin typeface="+mj-lt"/>
              </a:rPr>
              <a:t>Either felt </a:t>
            </a:r>
            <a:r>
              <a:rPr lang="en-US" sz="2200" dirty="0">
                <a:latin typeface="+mj-lt"/>
              </a:rPr>
              <a:t>rejected or </a:t>
            </a:r>
            <a:r>
              <a:rPr lang="en-US" sz="2200" dirty="0" smtClean="0">
                <a:latin typeface="+mj-lt"/>
              </a:rPr>
              <a:t>became</a:t>
            </a:r>
          </a:p>
          <a:p>
            <a:pPr marL="109728" lvl="0" indent="0">
              <a:buNone/>
            </a:pPr>
            <a:r>
              <a:rPr lang="en-US" sz="2200" dirty="0" smtClean="0">
                <a:latin typeface="+mj-lt"/>
              </a:rPr>
              <a:t> </a:t>
            </a:r>
            <a:r>
              <a:rPr lang="en-US" sz="2200" dirty="0">
                <a:latin typeface="+mj-lt"/>
              </a:rPr>
              <a:t>indifferent… evangelize him or </a:t>
            </a:r>
            <a:r>
              <a:rPr lang="en-US" sz="2200" dirty="0" smtClean="0">
                <a:latin typeface="+mj-lt"/>
              </a:rPr>
              <a:t>her</a:t>
            </a:r>
          </a:p>
          <a:p>
            <a:pPr marL="109728" lvl="0" indent="0">
              <a:buNone/>
            </a:pPr>
            <a:r>
              <a:rPr lang="en-US" sz="2200" dirty="0" smtClean="0">
                <a:latin typeface="+mj-lt"/>
              </a:rPr>
              <a:t> </a:t>
            </a:r>
            <a:r>
              <a:rPr lang="en-US" sz="2200" dirty="0">
                <a:latin typeface="+mj-lt"/>
              </a:rPr>
              <a:t>with your attitude  </a:t>
            </a:r>
          </a:p>
          <a:p>
            <a:pPr marL="109728" indent="0">
              <a:buNone/>
            </a:pPr>
            <a:endParaRPr lang="en-US" sz="2400" dirty="0" smtClean="0">
              <a:latin typeface="+mj-lt"/>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953000" y="4038600"/>
            <a:ext cx="3990975" cy="2457450"/>
          </a:xfrm>
          <a:prstGeom prst="rect">
            <a:avLst/>
          </a:prstGeom>
        </p:spPr>
      </p:pic>
    </p:spTree>
    <p:extLst>
      <p:ext uri="{BB962C8B-B14F-4D97-AF65-F5344CB8AC3E}">
        <p14:creationId xmlns:p14="http://schemas.microsoft.com/office/powerpoint/2010/main" val="20448690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2558</TotalTime>
  <Words>3041</Words>
  <Application>Microsoft Macintosh PowerPoint</Application>
  <PresentationFormat>On-screen Show (4:3)</PresentationFormat>
  <Paragraphs>463</Paragraphs>
  <Slides>33</Slides>
  <Notes>18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Urban</vt:lpstr>
      <vt:lpstr>Recommendations for the Five Sessions for Teams and/or Parish Communities</vt:lpstr>
      <vt:lpstr>Logistics of Small Groups for V Encuentro</vt:lpstr>
      <vt:lpstr>Responsibilities of  Small Group Facilitators</vt:lpstr>
      <vt:lpstr>Facilitating a  Small Group Conversation (Dialogue)</vt:lpstr>
      <vt:lpstr>PowerPoint Presentation</vt:lpstr>
      <vt:lpstr>Session 1:  Called to a Loving Encounter with Jesus in the Church</vt:lpstr>
      <vt:lpstr>FIRST SESSION  START with Prayer</vt:lpstr>
      <vt:lpstr>PowerPoint Presentation</vt:lpstr>
      <vt:lpstr>To evangelize without words Observe the most viral gestures of Pope Francis</vt:lpstr>
      <vt:lpstr>Practice with the questions from the Diocesan Mission &amp; Consultation Manual   15 minutes </vt:lpstr>
      <vt:lpstr>PowerPoint Presentation</vt:lpstr>
      <vt:lpstr>Session 2:  With Words and Actions: Do It!</vt:lpstr>
      <vt:lpstr>SECOND SESSION  Start with the Prayer</vt:lpstr>
      <vt:lpstr>PowerPoint Presentation</vt:lpstr>
      <vt:lpstr>Practice with the questions from the Diocesan Mission &amp; Consultation Manual   15 minutes </vt:lpstr>
      <vt:lpstr>Practice with the questions from the Diocesan Mission &amp; Consultation Manual   15 minutes </vt:lpstr>
      <vt:lpstr>Session 3:  Walking Together with Jesus</vt:lpstr>
      <vt:lpstr>TERCERA SESION  comenzar con la  Oración Compartida </vt:lpstr>
      <vt:lpstr>PowerPoint Presentation</vt:lpstr>
      <vt:lpstr>Practice with the questions from the Diocesan Mission &amp; Consultation Manual   15 minutes </vt:lpstr>
      <vt:lpstr>Practice with the questions from the Diocesan Mission &amp; Consultation Manual   15 minutes </vt:lpstr>
      <vt:lpstr>Session 4:  Bearing Fruits of New Life</vt:lpstr>
      <vt:lpstr>FOURTH SESSION  to begin with the PRAYER</vt:lpstr>
      <vt:lpstr>PowerPoint Presentation</vt:lpstr>
      <vt:lpstr>Practice with the questions from the Diocesan Mission &amp; Consultation Manual   15 minutes </vt:lpstr>
      <vt:lpstr>Practice with the questions from the Diocesan Mission &amp; Consultation Manual   15 minutes </vt:lpstr>
      <vt:lpstr>Session 5:  Celebrating the Joy of Being Missionary Disciples</vt:lpstr>
      <vt:lpstr>PowerPoint Presentation</vt:lpstr>
      <vt:lpstr>PowerPoint Presentation</vt:lpstr>
      <vt:lpstr>The Periphery?</vt:lpstr>
      <vt:lpstr>10 Tips for Missionary Activities</vt:lpstr>
      <vt:lpstr>10 Tips for Missionary Activities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Kledzik</dc:creator>
  <cp:lastModifiedBy>Lynne De La Torre</cp:lastModifiedBy>
  <cp:revision>204</cp:revision>
  <cp:lastPrinted>2017-01-06T21:30:40Z</cp:lastPrinted>
  <dcterms:created xsi:type="dcterms:W3CDTF">2016-12-13T15:01:56Z</dcterms:created>
  <dcterms:modified xsi:type="dcterms:W3CDTF">2017-04-13T23:26:35Z</dcterms:modified>
</cp:coreProperties>
</file>